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83811c0f7a446d" /><Relationship Type="http://schemas.openxmlformats.org/officeDocument/2006/relationships/extended-properties" Target="/docProps/app.xml" Id="Rea8ef520e6e34779" /><Relationship Type="http://schemas.openxmlformats.org/officeDocument/2006/relationships/officeDocument" Target="/ppt/presentation.xml" Id="R3f4b976e678e4a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4d61313b15421a"/>
  </p:sldMasterIdLst>
  <p:notesMasterIdLst>
    <p:notesMasterId xmlns:r="http://schemas.openxmlformats.org/officeDocument/2006/relationships" r:id="Rf45411cb42c14396"/>
  </p:notesMasterIdLst>
  <p:sldIdLst>
    <p:sldId xmlns:r="http://schemas.openxmlformats.org/officeDocument/2006/relationships" id="256" r:id="Rd8a2a893cc564963"/>
    <p:sldId xmlns:r="http://schemas.openxmlformats.org/officeDocument/2006/relationships" id="257" r:id="R7a45add307354ac1"/>
    <p:sldId xmlns:r="http://schemas.openxmlformats.org/officeDocument/2006/relationships" id="258" r:id="Re09308bbfe8c4e4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6d913a70a3546c4" /><Relationship Type="http://schemas.openxmlformats.org/officeDocument/2006/relationships/slideMaster" Target="/ppt/slideMasters/slideMaster1.xml" Id="R104d61313b15421a" /><Relationship Type="http://schemas.openxmlformats.org/officeDocument/2006/relationships/notesMaster" Target="/ppt/notesMasters/notesMaster1.xml" Id="Rf45411cb42c14396" /><Relationship Type="http://schemas.openxmlformats.org/officeDocument/2006/relationships/presProps" Target="/ppt/presProps.xml" Id="R2857787af0a14e68" /><Relationship Type="http://schemas.openxmlformats.org/officeDocument/2006/relationships/tableStyles" Target="/ppt/tableStyles.xml" Id="Re3032dd422584ed2" /><Relationship Type="http://schemas.openxmlformats.org/officeDocument/2006/relationships/slide" Target="/ppt/slides/slide1.xml" Id="Rd8a2a893cc564963" /><Relationship Type="http://schemas.openxmlformats.org/officeDocument/2006/relationships/slide" Target="/ppt/slides/slide2.xml" Id="R7a45add307354ac1" /><Relationship Type="http://schemas.openxmlformats.org/officeDocument/2006/relationships/slide" Target="/ppt/slides/slide3.xml" Id="Re09308bbfe8c4e4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41f34a79994f8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699b3b3a8224fb3" /><Relationship Type="http://schemas.openxmlformats.org/officeDocument/2006/relationships/notesMaster" Target="/ppt/notesMasters/notesMaster1.xml" Id="R6a96d0c79cbd44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17b537c4b204bd1" /><Relationship Type="http://schemas.openxmlformats.org/officeDocument/2006/relationships/notesMaster" Target="/ppt/notesMasters/notesMaster1.xml" Id="Rcd2219b0689f43f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fb9b127f674437" /><Relationship Type="http://schemas.openxmlformats.org/officeDocument/2006/relationships/notesMaster" Target="/ppt/notesMasters/notesMaster1.xml" Id="Rbc88894acb87417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自主制作の操作マニュアル見本。作業メモは架空のシステムです。実在システムの手順・動作保証を示しません。画面、ボタン、状態、再送の挙動は実案件で支給システムの仕様に合わせて確定します。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自主制作の操作マニュアル見本。作業メモは架空のシステムです。実在システムの手順・動作保証を示しません。画面、ボタン、状態、再送の挙動は実案件で支給システムの仕様に合わせて確定します。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自主制作の操作マニュアル見本。作業メモは架空のシステムです。実在システムの手順・動作保証を示しません。画面、ボタン、状態、再送の挙動は実案件で支給システムの仕様に合わせて確定します。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af0a28b8da41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7555d399a814fea" /><Relationship Type="http://schemas.openxmlformats.org/officeDocument/2006/relationships/slideLayout" Target="/ppt/slideLayouts/slideLayout1.xml" Id="Re9c998770f6643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c998770f6643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c042fce2ff4346" /><Relationship Type="http://schemas.openxmlformats.org/officeDocument/2006/relationships/notesSlide" Target="/ppt/notesSlides/notesSlide1.xml" Id="R31ba8560269c441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7264215a5f4069" /><Relationship Type="http://schemas.openxmlformats.org/officeDocument/2006/relationships/notesSlide" Target="/ppt/notesSlides/notesSlide2.xml" Id="R1924bf0224f74d9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876ff190774d77" /><Relationship Type="http://schemas.openxmlformats.org/officeDocument/2006/relationships/notesSlide" Target="/ppt/notesSlides/notesSlide3.xml" Id="R5b908cbdc7924d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title">
            <a:extLst xmlns:a="http://schemas.openxmlformats.org/drawingml/2006/main">
              <a:ext uri="{FF2B5EF4-FFF2-40B4-BE49-F238E27FC236}">
                <a16:creationId xmlns:a16="http://schemas.microsoft.com/office/drawing/2014/main" id="{C6F8B613-B3AE-4D88-AAF2-6294F81CA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110871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3450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作業開始を記録</a:t>
            </a:r>
          </a:p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2633264-A186-4A8A-BC64-C442980AC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75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現場を選び、開始後の表示を確認します</a:t>
            </a:r>
          </a:p>
        </p:txBody>
      </p:sp>
      <p:sp>
        <p:nvSpPr>
          <p:cNvPr id="3" name="disclosure">
            <a:extLst xmlns:a="http://schemas.openxmlformats.org/drawingml/2006/main">
              <a:ext uri="{FF2B5EF4-FFF2-40B4-BE49-F238E27FC236}">
                <a16:creationId xmlns:a16="http://schemas.microsoft.com/office/drawing/2014/main" id="{60FDD803-7CAF-4E7A-BC6F-84F87CEA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484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2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自主制作・架空画面／実在システムの手順ではありません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88A981AF-2C7D-4AE1-9DD6-25FDAB35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429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35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01</a:t>
            </a:r>
          </a:p>
        </p:txBody>
      </p:sp>
      <p:sp>
        <p:nvSpPr>
          <p:cNvPr id="5" name="number-1">
            <a:extLst xmlns:a="http://schemas.openxmlformats.org/drawingml/2006/main">
              <a:ext uri="{FF2B5EF4-FFF2-40B4-BE49-F238E27FC236}">
                <a16:creationId xmlns:a16="http://schemas.microsoft.com/office/drawing/2014/main" id="{914B4BD2-09DE-4D6F-8F93-A44E5E79E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819275"/>
            <a:ext cx="657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315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1</a:t>
            </a:r>
          </a:p>
        </p:txBody>
      </p:sp>
      <p:sp>
        <p:nvSpPr>
          <p:cNvPr id="6" name="step-1">
            <a:extLst xmlns:a="http://schemas.openxmlformats.org/drawingml/2006/main">
              <a:ext uri="{FF2B5EF4-FFF2-40B4-BE49-F238E27FC236}">
                <a16:creationId xmlns:a16="http://schemas.microsoft.com/office/drawing/2014/main" id="{716E4721-99C3-4312-8F7A-7D19E6AE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1847850"/>
            <a:ext cx="514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3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現場を選ぶ</a:t>
            </a:r>
          </a:p>
        </p:txBody>
      </p:sp>
      <p:sp>
        <p:nvSpPr>
          <p:cNvPr id="7" name="detail-1">
            <a:extLst xmlns:a="http://schemas.openxmlformats.org/drawingml/2006/main">
              <a:ext uri="{FF2B5EF4-FFF2-40B4-BE49-F238E27FC236}">
                <a16:creationId xmlns:a16="http://schemas.microsoft.com/office/drawing/2014/main" id="{99D2D223-7683-4A16-821F-AF973E3ED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409825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一覧から、今日の現場を選びます。</a:t>
            </a:r>
          </a:p>
        </p:txBody>
      </p:sp>
      <p:sp>
        <p:nvSpPr>
          <p:cNvPr id="8" name="number-2">
            <a:extLst xmlns:a="http://schemas.openxmlformats.org/drawingml/2006/main">
              <a:ext uri="{FF2B5EF4-FFF2-40B4-BE49-F238E27FC236}">
                <a16:creationId xmlns:a16="http://schemas.microsoft.com/office/drawing/2014/main" id="{41DDB1B7-4548-4D71-929F-92EC7F111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400425"/>
            <a:ext cx="657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315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2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A6149099-ED06-456D-A75E-10EEE993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429000"/>
            <a:ext cx="514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3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開始を押す</a:t>
            </a:r>
          </a:p>
        </p:txBody>
      </p:sp>
      <p:sp>
        <p:nvSpPr>
          <p:cNvPr id="10" name="detail-2">
            <a:extLst xmlns:a="http://schemas.openxmlformats.org/drawingml/2006/main">
              <a:ext uri="{FF2B5EF4-FFF2-40B4-BE49-F238E27FC236}">
                <a16:creationId xmlns:a16="http://schemas.microsoft.com/office/drawing/2014/main" id="{E2FFAC31-1669-47F7-9095-EF043A1A5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990975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現場名を確かめてから押します。</a:t>
            </a:r>
          </a:p>
        </p:txBody>
      </p:sp>
      <p:sp>
        <p:nvSpPr>
          <p:cNvPr id="11" name="number-3">
            <a:extLst xmlns:a="http://schemas.openxmlformats.org/drawingml/2006/main">
              <a:ext uri="{FF2B5EF4-FFF2-40B4-BE49-F238E27FC236}">
                <a16:creationId xmlns:a16="http://schemas.microsoft.com/office/drawing/2014/main" id="{1C40EC53-36D9-4407-A747-432F75DD1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981575"/>
            <a:ext cx="657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315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3</a:t>
            </a:r>
          </a:p>
        </p:txBody>
      </p:sp>
      <p:sp>
        <p:nvSpPr>
          <p:cNvPr id="12" name="step-3">
            <a:extLst xmlns:a="http://schemas.openxmlformats.org/drawingml/2006/main">
              <a:ext uri="{FF2B5EF4-FFF2-40B4-BE49-F238E27FC236}">
                <a16:creationId xmlns:a16="http://schemas.microsoft.com/office/drawing/2014/main" id="{91352CA6-3CEF-45B9-A9B0-07566697F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010150"/>
            <a:ext cx="514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3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作業中を確認</a:t>
            </a:r>
          </a:p>
        </p:txBody>
      </p:sp>
      <p:sp>
        <p:nvSpPr>
          <p:cNvPr id="13" name="detail-3">
            <a:extLst xmlns:a="http://schemas.openxmlformats.org/drawingml/2006/main">
              <a:ext uri="{FF2B5EF4-FFF2-40B4-BE49-F238E27FC236}">
                <a16:creationId xmlns:a16="http://schemas.microsoft.com/office/drawing/2014/main" id="{B891E1CD-2D81-4AE7-94C1-B46A08854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572125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表示が変わったことを確認します。</a:t>
            </a:r>
          </a:p>
        </p:txBody>
      </p:sp>
      <p:sp>
        <p:nvSpPr>
          <p:cNvPr id="14" name="screen">
            <a:extLst xmlns:a="http://schemas.openxmlformats.org/drawingml/2006/main">
              <a:ext uri="{FF2B5EF4-FFF2-40B4-BE49-F238E27FC236}">
                <a16:creationId xmlns:a16="http://schemas.microsoft.com/office/drawing/2014/main" id="{D2094820-8964-448C-8D83-C0A30F353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552575"/>
            <a:ext cx="4181475" cy="4591050"/>
          </a:xfrm>
          <a:prstGeom xmlns:a="http://schemas.openxmlformats.org/drawingml/2006/main" prst="roundRect">
            <a:avLst>
              <a:gd name="adj" fmla="val 18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C9D7D9"/>
            </a:solidFill>
          </a:ln>
        </p:spPr>
      </p:sp>
      <p:sp>
        <p:nvSpPr>
          <p:cNvPr id="15" name="app-name">
            <a:extLst xmlns:a="http://schemas.openxmlformats.org/drawingml/2006/main">
              <a:ext uri="{FF2B5EF4-FFF2-40B4-BE49-F238E27FC236}">
                <a16:creationId xmlns:a16="http://schemas.microsoft.com/office/drawing/2014/main" id="{2AD9621F-BF68-4C38-BA3D-9DB42BFE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04975"/>
            <a:ext cx="361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187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作業メモ</a:t>
            </a:r>
          </a:p>
        </p:txBody>
      </p:sp>
      <p:sp>
        <p:nvSpPr>
          <p:cNvPr id="16" name="screen-name">
            <a:extLst xmlns:a="http://schemas.openxmlformats.org/drawingml/2006/main">
              <a:ext uri="{FF2B5EF4-FFF2-40B4-BE49-F238E27FC236}">
                <a16:creationId xmlns:a16="http://schemas.microsoft.com/office/drawing/2014/main" id="{03456490-D82D-49C3-9ECA-BA7965641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00275"/>
            <a:ext cx="35433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0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開始記録</a:t>
            </a:r>
          </a:p>
        </p:txBody>
      </p:sp>
      <p:sp>
        <p:nvSpPr>
          <p:cNvPr id="17" name="site-label">
            <a:extLst xmlns:a="http://schemas.openxmlformats.org/drawingml/2006/main">
              <a:ext uri="{FF2B5EF4-FFF2-40B4-BE49-F238E27FC236}">
                <a16:creationId xmlns:a16="http://schemas.microsoft.com/office/drawing/2014/main" id="{3EEFB66A-0D9E-47FD-8860-301653BF9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809875"/>
            <a:ext cx="3190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425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現場</a:t>
            </a:r>
          </a:p>
        </p:txBody>
      </p:sp>
      <p:sp>
        <p:nvSpPr>
          <p:cNvPr id="18" name="site-select">
            <a:extLst xmlns:a="http://schemas.openxmlformats.org/drawingml/2006/main">
              <a:ext uri="{FF2B5EF4-FFF2-40B4-BE49-F238E27FC236}">
                <a16:creationId xmlns:a16="http://schemas.microsoft.com/office/drawing/2014/main" id="{76434050-007A-49E2-B936-DF7A2DD33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162300"/>
            <a:ext cx="36385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6F8F7"/>
          </a:solidFill>
          <a:ln xmlns:a="http://schemas.openxmlformats.org/drawingml/2006/main" w="9525">
            <a:solidFill>
              <a:srgbClr val="C9D7D9"/>
            </a:solidFill>
          </a:ln>
        </p:spPr>
      </p:sp>
      <p:sp>
        <p:nvSpPr>
          <p:cNvPr id="19" name="site-value">
            <a:extLst xmlns:a="http://schemas.openxmlformats.org/drawingml/2006/main">
              <a:ext uri="{FF2B5EF4-FFF2-40B4-BE49-F238E27FC236}">
                <a16:creationId xmlns:a16="http://schemas.microsoft.com/office/drawing/2014/main" id="{79AAC90F-B65D-4D76-8DD2-C9F9C3DC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238500"/>
            <a:ext cx="30289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0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現場 A</a:t>
            </a:r>
          </a:p>
        </p:txBody>
      </p:sp>
      <p:sp>
        <p:nvSpPr>
          <p:cNvPr id="20" name="site-select-down">
            <a:extLst xmlns:a="http://schemas.openxmlformats.org/drawingml/2006/main">
              <a:ext uri="{FF2B5EF4-FFF2-40B4-BE49-F238E27FC236}">
                <a16:creationId xmlns:a16="http://schemas.microsoft.com/office/drawing/2014/main" id="{FB295A9A-2857-40CE-9A23-D1B875A5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3295650"/>
            <a:ext cx="723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35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選択</a:t>
            </a:r>
          </a:p>
        </p:txBody>
      </p:sp>
      <p:sp>
        <p:nvSpPr>
          <p:cNvPr id="21" name="start-button">
            <a:extLst xmlns:a="http://schemas.openxmlformats.org/drawingml/2006/main">
              <a:ext uri="{FF2B5EF4-FFF2-40B4-BE49-F238E27FC236}">
                <a16:creationId xmlns:a16="http://schemas.microsoft.com/office/drawing/2014/main" id="{9AE19B82-C3BF-4DDB-A90F-02AD49A33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990975"/>
            <a:ext cx="363855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007D7E"/>
          </a:solidFill>
          <a:ln xmlns:a="http://schemas.openxmlformats.org/drawingml/2006/main" w="9525">
            <a:noFill/>
          </a:ln>
        </p:spPr>
      </p:sp>
      <p:sp>
        <p:nvSpPr>
          <p:cNvPr id="22" name="start-button-label">
            <a:extLst xmlns:a="http://schemas.openxmlformats.org/drawingml/2006/main">
              <a:ext uri="{FF2B5EF4-FFF2-40B4-BE49-F238E27FC236}">
                <a16:creationId xmlns:a16="http://schemas.microsoft.com/office/drawing/2014/main" id="{B3174C02-0046-4922-8448-6622E5408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086225"/>
            <a:ext cx="17335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2325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開始</a:t>
            </a:r>
          </a:p>
        </p:txBody>
      </p:sp>
      <p:sp>
        <p:nvSpPr>
          <p:cNvPr id="23" name="after-label">
            <a:extLst xmlns:a="http://schemas.openxmlformats.org/drawingml/2006/main">
              <a:ext uri="{FF2B5EF4-FFF2-40B4-BE49-F238E27FC236}">
                <a16:creationId xmlns:a16="http://schemas.microsoft.com/office/drawing/2014/main" id="{3F0B7ECE-50AC-4FC7-8323-2BCA36913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876800"/>
            <a:ext cx="3381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35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操作後の表示例</a:t>
            </a:r>
          </a:p>
        </p:txBody>
      </p:sp>
      <p:sp>
        <p:nvSpPr>
          <p:cNvPr id="24" name="working-state">
            <a:extLst xmlns:a="http://schemas.openxmlformats.org/drawingml/2006/main">
              <a:ext uri="{FF2B5EF4-FFF2-40B4-BE49-F238E27FC236}">
                <a16:creationId xmlns:a16="http://schemas.microsoft.com/office/drawing/2014/main" id="{4A2C3EEA-BA57-4331-85BA-32BA819F9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5267325"/>
            <a:ext cx="3638550" cy="561975"/>
          </a:xfrm>
          <a:prstGeom xmlns:a="http://schemas.openxmlformats.org/drawingml/2006/main" prst="roundRect">
            <a:avLst>
              <a:gd name="adj" fmla="val 13559"/>
            </a:avLst>
          </a:prstGeom>
          <a:solidFill xmlns:a="http://schemas.openxmlformats.org/drawingml/2006/main">
            <a:srgbClr val="E8F4EE"/>
          </a:solidFill>
          <a:ln xmlns:a="http://schemas.openxmlformats.org/drawingml/2006/main" w="9525">
            <a:noFill/>
          </a:ln>
        </p:spPr>
      </p:sp>
      <p:sp>
        <p:nvSpPr>
          <p:cNvPr id="25" name="working-label">
            <a:extLst xmlns:a="http://schemas.openxmlformats.org/drawingml/2006/main">
              <a:ext uri="{FF2B5EF4-FFF2-40B4-BE49-F238E27FC236}">
                <a16:creationId xmlns:a16="http://schemas.microsoft.com/office/drawing/2014/main" id="{8A59AF3D-A005-4DEF-BC4E-47EBAA50F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5324475"/>
            <a:ext cx="3257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36242"/>
                </a:solidFill>
                <a:latin typeface="Meiryo"/>
                <a:ea typeface="Meiryo"/>
                <a:cs typeface="Meiryo"/>
              </a:defRPr>
            </a:pPr>
            <a:r>
              <a:rPr sz="2100" b="1">
                <a:solidFill>
                  <a:srgbClr val="136242"/>
                </a:solidFill>
                <a:latin typeface="Meiryo"/>
                <a:ea typeface="Meiryo"/>
                <a:cs typeface="Meiryo"/>
              </a:rPr>
              <a:t>作業中</a:t>
            </a:r>
          </a:p>
        </p:txBody>
      </p:sp>
      <p:sp>
        <p:nvSpPr>
          <p:cNvPr id="26" name="point-to-site">
            <a:extLst xmlns:a="http://schemas.openxmlformats.org/drawingml/2006/main">
              <a:ext uri="{FF2B5EF4-FFF2-40B4-BE49-F238E27FC236}">
                <a16:creationId xmlns:a16="http://schemas.microsoft.com/office/drawing/2014/main" id="{DB48B09F-BD62-48D5-9D8F-D58E05831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362325"/>
            <a:ext cx="847725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7D7E"/>
          </a:solidFill>
          <a:ln xmlns:a="http://schemas.openxmlformats.org/drawingml/2006/main" w="0">
            <a:noFill/>
          </a:ln>
        </p:spPr>
      </p:sp>
      <p:sp>
        <p:nvSpPr>
          <p:cNvPr id="27" name="point-to-site-number">
            <a:extLst xmlns:a="http://schemas.openxmlformats.org/drawingml/2006/main">
              <a:ext uri="{FF2B5EF4-FFF2-40B4-BE49-F238E27FC236}">
                <a16:creationId xmlns:a16="http://schemas.microsoft.com/office/drawing/2014/main" id="{83C7CBE5-A2EA-419A-A31E-45460651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990850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180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1</a:t>
            </a:r>
          </a:p>
        </p:txBody>
      </p:sp>
      <p:sp>
        <p:nvSpPr>
          <p:cNvPr id="28" name="point-to-start">
            <a:extLst xmlns:a="http://schemas.openxmlformats.org/drawingml/2006/main">
              <a:ext uri="{FF2B5EF4-FFF2-40B4-BE49-F238E27FC236}">
                <a16:creationId xmlns:a16="http://schemas.microsoft.com/office/drawing/2014/main" id="{D5A539C1-3CA9-4CC8-AC71-B3B094BE9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48150"/>
            <a:ext cx="847725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7D7E"/>
          </a:solidFill>
          <a:ln xmlns:a="http://schemas.openxmlformats.org/drawingml/2006/main" w="0">
            <a:noFill/>
          </a:ln>
        </p:spPr>
      </p:sp>
      <p:sp>
        <p:nvSpPr>
          <p:cNvPr id="29" name="point-to-start-number">
            <a:extLst xmlns:a="http://schemas.openxmlformats.org/drawingml/2006/main">
              <a:ext uri="{FF2B5EF4-FFF2-40B4-BE49-F238E27FC236}">
                <a16:creationId xmlns:a16="http://schemas.microsoft.com/office/drawing/2014/main" id="{37D0D17F-74F6-4285-83B3-1EC16A759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76675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180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2</a:t>
            </a:r>
          </a:p>
        </p:txBody>
      </p:sp>
      <p:sp>
        <p:nvSpPr>
          <p:cNvPr id="30" name="point-to-state">
            <a:extLst xmlns:a="http://schemas.openxmlformats.org/drawingml/2006/main">
              <a:ext uri="{FF2B5EF4-FFF2-40B4-BE49-F238E27FC236}">
                <a16:creationId xmlns:a16="http://schemas.microsoft.com/office/drawing/2014/main" id="{4F8F13CF-6AB0-48CE-92C1-398A20CAD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505450"/>
            <a:ext cx="847725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7D7E"/>
          </a:solidFill>
          <a:ln xmlns:a="http://schemas.openxmlformats.org/drawingml/2006/main" w="0">
            <a:noFill/>
          </a:ln>
        </p:spPr>
      </p:sp>
      <p:sp>
        <p:nvSpPr>
          <p:cNvPr id="31" name="point-to-state-number">
            <a:extLst xmlns:a="http://schemas.openxmlformats.org/drawingml/2006/main">
              <a:ext uri="{FF2B5EF4-FFF2-40B4-BE49-F238E27FC236}">
                <a16:creationId xmlns:a16="http://schemas.microsoft.com/office/drawing/2014/main" id="{063A5487-CF42-482A-90EB-E5C46FE2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133975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180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985781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title">
            <a:extLst xmlns:a="http://schemas.openxmlformats.org/drawingml/2006/main">
              <a:ext uri="{FF2B5EF4-FFF2-40B4-BE49-F238E27FC236}">
                <a16:creationId xmlns:a16="http://schemas.microsoft.com/office/drawing/2014/main" id="{61AE96F4-B9B0-4A1D-9D57-D64886EF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110871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3450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写真を確認して送信</a:t>
            </a:r>
          </a:p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FD2477C-BE05-4877-9B7C-FB8C4A42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75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写真を添付しただけでは、報告は送信されません</a:t>
            </a:r>
          </a:p>
        </p:txBody>
      </p:sp>
      <p:sp>
        <p:nvSpPr>
          <p:cNvPr id="3" name="disclosure">
            <a:extLst xmlns:a="http://schemas.openxmlformats.org/drawingml/2006/main">
              <a:ext uri="{FF2B5EF4-FFF2-40B4-BE49-F238E27FC236}">
                <a16:creationId xmlns:a16="http://schemas.microsoft.com/office/drawing/2014/main" id="{4214D18F-62DB-4F97-8D0A-B744900E6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484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2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自主制作・架空画面／実在システムの手順ではありません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F846F3FA-6B94-4BFA-A046-8D7D74593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429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35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02</a:t>
            </a:r>
          </a:p>
        </p:txBody>
      </p:sp>
      <p:sp>
        <p:nvSpPr>
          <p:cNvPr id="5" name="number-1">
            <a:extLst xmlns:a="http://schemas.openxmlformats.org/drawingml/2006/main">
              <a:ext uri="{FF2B5EF4-FFF2-40B4-BE49-F238E27FC236}">
                <a16:creationId xmlns:a16="http://schemas.microsoft.com/office/drawing/2014/main" id="{62032D6B-DA5C-4DA3-B2F0-9F93C0FD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771650"/>
            <a:ext cx="657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315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1</a:t>
            </a:r>
          </a:p>
        </p:txBody>
      </p:sp>
      <p:sp>
        <p:nvSpPr>
          <p:cNvPr id="6" name="step-1">
            <a:extLst xmlns:a="http://schemas.openxmlformats.org/drawingml/2006/main">
              <a:ext uri="{FF2B5EF4-FFF2-40B4-BE49-F238E27FC236}">
                <a16:creationId xmlns:a16="http://schemas.microsoft.com/office/drawing/2014/main" id="{2951B0FD-CC5B-49C2-A1DB-A8E94AAD8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1800225"/>
            <a:ext cx="514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3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写真を選ぶ</a:t>
            </a:r>
          </a:p>
        </p:txBody>
      </p:sp>
      <p:sp>
        <p:nvSpPr>
          <p:cNvPr id="7" name="detail-1">
            <a:extLst xmlns:a="http://schemas.openxmlformats.org/drawingml/2006/main">
              <a:ext uri="{FF2B5EF4-FFF2-40B4-BE49-F238E27FC236}">
                <a16:creationId xmlns:a16="http://schemas.microsoft.com/office/drawing/2014/main" id="{6A2C1B68-5928-4CD2-AD01-1C1954F86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36220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報告する写真を選択します。</a:t>
            </a:r>
          </a:p>
        </p:txBody>
      </p:sp>
      <p:sp>
        <p:nvSpPr>
          <p:cNvPr id="8" name="number-2">
            <a:extLst xmlns:a="http://schemas.openxmlformats.org/drawingml/2006/main">
              <a:ext uri="{FF2B5EF4-FFF2-40B4-BE49-F238E27FC236}">
                <a16:creationId xmlns:a16="http://schemas.microsoft.com/office/drawing/2014/main" id="{CFC6EA4C-B398-4973-8743-5B6E114D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324225"/>
            <a:ext cx="657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315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2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E098004E-387B-4A98-9333-32DAC3B6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352800"/>
            <a:ext cx="514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3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内容を確認</a:t>
            </a:r>
          </a:p>
        </p:txBody>
      </p:sp>
      <p:sp>
        <p:nvSpPr>
          <p:cNvPr id="10" name="detail-2">
            <a:extLst xmlns:a="http://schemas.openxmlformats.org/drawingml/2006/main">
              <a:ext uri="{FF2B5EF4-FFF2-40B4-BE49-F238E27FC236}">
                <a16:creationId xmlns:a16="http://schemas.microsoft.com/office/drawing/2014/main" id="{6BB71301-5EC2-46B3-8F51-357EEFEB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914775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現場名と写真を見直します。</a:t>
            </a:r>
          </a:p>
        </p:txBody>
      </p:sp>
      <p:sp>
        <p:nvSpPr>
          <p:cNvPr id="11" name="number-3">
            <a:extLst xmlns:a="http://schemas.openxmlformats.org/drawingml/2006/main">
              <a:ext uri="{FF2B5EF4-FFF2-40B4-BE49-F238E27FC236}">
                <a16:creationId xmlns:a16="http://schemas.microsoft.com/office/drawing/2014/main" id="{22E42D62-6104-4029-929D-CC77045DD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886325"/>
            <a:ext cx="657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315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3</a:t>
            </a:r>
          </a:p>
        </p:txBody>
      </p:sp>
      <p:sp>
        <p:nvSpPr>
          <p:cNvPr id="12" name="step-3">
            <a:extLst xmlns:a="http://schemas.openxmlformats.org/drawingml/2006/main">
              <a:ext uri="{FF2B5EF4-FFF2-40B4-BE49-F238E27FC236}">
                <a16:creationId xmlns:a16="http://schemas.microsoft.com/office/drawing/2014/main" id="{8236C46E-3B3E-4A51-A71D-5905DDFFD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914900"/>
            <a:ext cx="514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3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送信を押す</a:t>
            </a:r>
          </a:p>
        </p:txBody>
      </p:sp>
      <p:sp>
        <p:nvSpPr>
          <p:cNvPr id="13" name="detail-3">
            <a:extLst xmlns:a="http://schemas.openxmlformats.org/drawingml/2006/main">
              <a:ext uri="{FF2B5EF4-FFF2-40B4-BE49-F238E27FC236}">
                <a16:creationId xmlns:a16="http://schemas.microsoft.com/office/drawing/2014/main" id="{5016D41F-EE86-46A3-8D7B-09BBB509B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476875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押した後は、送信済みを確認します。</a:t>
            </a:r>
          </a:p>
        </p:txBody>
      </p:sp>
      <p:sp>
        <p:nvSpPr>
          <p:cNvPr id="14" name="screen">
            <a:extLst xmlns:a="http://schemas.openxmlformats.org/drawingml/2006/main">
              <a:ext uri="{FF2B5EF4-FFF2-40B4-BE49-F238E27FC236}">
                <a16:creationId xmlns:a16="http://schemas.microsoft.com/office/drawing/2014/main" id="{B77A1BCD-4585-446C-BDD3-742CB74E6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552575"/>
            <a:ext cx="4181475" cy="4591050"/>
          </a:xfrm>
          <a:prstGeom xmlns:a="http://schemas.openxmlformats.org/drawingml/2006/main" prst="roundRect">
            <a:avLst>
              <a:gd name="adj" fmla="val 18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C9D7D9"/>
            </a:solidFill>
          </a:ln>
        </p:spPr>
      </p:sp>
      <p:sp>
        <p:nvSpPr>
          <p:cNvPr id="15" name="app-name">
            <a:extLst xmlns:a="http://schemas.openxmlformats.org/drawingml/2006/main">
              <a:ext uri="{FF2B5EF4-FFF2-40B4-BE49-F238E27FC236}">
                <a16:creationId xmlns:a16="http://schemas.microsoft.com/office/drawing/2014/main" id="{4E38D9C8-A247-4F48-8C6F-B8F70DC3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04975"/>
            <a:ext cx="361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187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作業メモ</a:t>
            </a:r>
          </a:p>
        </p:txBody>
      </p:sp>
      <p:sp>
        <p:nvSpPr>
          <p:cNvPr id="16" name="screen-name">
            <a:extLst xmlns:a="http://schemas.openxmlformats.org/drawingml/2006/main">
              <a:ext uri="{FF2B5EF4-FFF2-40B4-BE49-F238E27FC236}">
                <a16:creationId xmlns:a16="http://schemas.microsoft.com/office/drawing/2014/main" id="{FDE0DBA4-5E13-41AA-8FCC-74CAA3B6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00275"/>
            <a:ext cx="35433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0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写真報告</a:t>
            </a:r>
          </a:p>
        </p:txBody>
      </p:sp>
      <p:sp>
        <p:nvSpPr>
          <p:cNvPr id="17" name="photo-select">
            <a:extLst xmlns:a="http://schemas.openxmlformats.org/drawingml/2006/main">
              <a:ext uri="{FF2B5EF4-FFF2-40B4-BE49-F238E27FC236}">
                <a16:creationId xmlns:a16="http://schemas.microsoft.com/office/drawing/2014/main" id="{7989323E-BD9D-47BC-A8B0-98353CA6D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781300"/>
            <a:ext cx="3638550" cy="485775"/>
          </a:xfrm>
          <a:prstGeom xmlns:a="http://schemas.openxmlformats.org/drawingml/2006/main" prst="roundRect">
            <a:avLst>
              <a:gd name="adj" fmla="val 15686"/>
            </a:avLst>
          </a:prstGeom>
          <a:solidFill xmlns:a="http://schemas.openxmlformats.org/drawingml/2006/main">
            <a:srgbClr val="F6F8F7"/>
          </a:solidFill>
          <a:ln xmlns:a="http://schemas.openxmlformats.org/drawingml/2006/main" w="9525">
            <a:solidFill>
              <a:srgbClr val="C9D7D9"/>
            </a:solidFill>
          </a:ln>
        </p:spPr>
      </p:sp>
      <p:sp>
        <p:nvSpPr>
          <p:cNvPr id="18" name="photo-select-label">
            <a:extLst xmlns:a="http://schemas.openxmlformats.org/drawingml/2006/main">
              <a:ext uri="{FF2B5EF4-FFF2-40B4-BE49-F238E27FC236}">
                <a16:creationId xmlns:a16="http://schemas.microsoft.com/office/drawing/2014/main" id="{E4474D11-9EAD-4804-8271-FD362B0FC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2847975"/>
            <a:ext cx="3286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1950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写真を選ぶ</a:t>
            </a:r>
          </a:p>
        </p:txBody>
      </p:sp>
      <p:sp>
        <p:nvSpPr>
          <p:cNvPr id="19" name="selected-photo">
            <a:extLst xmlns:a="http://schemas.openxmlformats.org/drawingml/2006/main">
              <a:ext uri="{FF2B5EF4-FFF2-40B4-BE49-F238E27FC236}">
                <a16:creationId xmlns:a16="http://schemas.microsoft.com/office/drawing/2014/main" id="{4FD33F2B-BFDB-4618-8866-5AAF87CC3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457575"/>
            <a:ext cx="3638550" cy="885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F3"/>
          </a:solidFill>
          <a:ln xmlns:a="http://schemas.openxmlformats.org/drawingml/2006/main" w="9525">
            <a:solidFill>
              <a:srgbClr val="C9D7D9"/>
            </a:solidFill>
          </a:ln>
        </p:spPr>
      </p:sp>
      <p:sp>
        <p:nvSpPr>
          <p:cNvPr id="20" name="photo-preview-label">
            <a:extLst xmlns:a="http://schemas.openxmlformats.org/drawingml/2006/main">
              <a:ext uri="{FF2B5EF4-FFF2-40B4-BE49-F238E27FC236}">
                <a16:creationId xmlns:a16="http://schemas.microsoft.com/office/drawing/2014/main" id="{ACC6C644-7FFA-4BC4-BBE3-5E025454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533775"/>
            <a:ext cx="32480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1800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選択した写真</a:t>
            </a:r>
          </a:p>
        </p:txBody>
      </p:sp>
      <p:sp>
        <p:nvSpPr>
          <p:cNvPr id="21" name="photo-filename">
            <a:extLst xmlns:a="http://schemas.openxmlformats.org/drawingml/2006/main">
              <a:ext uri="{FF2B5EF4-FFF2-40B4-BE49-F238E27FC236}">
                <a16:creationId xmlns:a16="http://schemas.microsoft.com/office/drawing/2014/main" id="{DA746CBD-7D80-41CE-ABB8-D7C047A8C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914775"/>
            <a:ext cx="32480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65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現場A_01.jpg</a:t>
            </a:r>
          </a:p>
        </p:txBody>
      </p:sp>
      <p:sp>
        <p:nvSpPr>
          <p:cNvPr id="22" name="report-content">
            <a:extLst xmlns:a="http://schemas.openxmlformats.org/drawingml/2006/main">
              <a:ext uri="{FF2B5EF4-FFF2-40B4-BE49-F238E27FC236}">
                <a16:creationId xmlns:a16="http://schemas.microsoft.com/office/drawing/2014/main" id="{5979C988-CE95-42AF-B5BE-15804F8AC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505325"/>
            <a:ext cx="37052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1650" b="0">
                <a:solidFill>
                  <a:srgbClr val="132C35"/>
                </a:solidFill>
                <a:latin typeface="Meiryo"/>
                <a:ea typeface="Meiryo"/>
                <a:cs typeface="Meiryo"/>
              </a:rPr>
              <a:t>現場 A　配線の確認が完了</a:t>
            </a:r>
          </a:p>
        </p:txBody>
      </p:sp>
      <p:sp>
        <p:nvSpPr>
          <p:cNvPr id="23" name="send-button">
            <a:extLst xmlns:a="http://schemas.openxmlformats.org/drawingml/2006/main">
              <a:ext uri="{FF2B5EF4-FFF2-40B4-BE49-F238E27FC236}">
                <a16:creationId xmlns:a16="http://schemas.microsoft.com/office/drawing/2014/main" id="{C8ADD1CB-F0F3-4F6B-A3E5-928264222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5048250"/>
            <a:ext cx="3638550" cy="561975"/>
          </a:xfrm>
          <a:prstGeom xmlns:a="http://schemas.openxmlformats.org/drawingml/2006/main" prst="roundRect">
            <a:avLst>
              <a:gd name="adj" fmla="val 13559"/>
            </a:avLst>
          </a:prstGeom>
          <a:solidFill xmlns:a="http://schemas.openxmlformats.org/drawingml/2006/main">
            <a:srgbClr val="007D7E"/>
          </a:solidFill>
          <a:ln xmlns:a="http://schemas.openxmlformats.org/drawingml/2006/main" w="9525">
            <a:noFill/>
          </a:ln>
        </p:spPr>
      </p:sp>
      <p:sp>
        <p:nvSpPr>
          <p:cNvPr id="24" name="send-button-label">
            <a:extLst xmlns:a="http://schemas.openxmlformats.org/drawingml/2006/main">
              <a:ext uri="{FF2B5EF4-FFF2-40B4-BE49-F238E27FC236}">
                <a16:creationId xmlns:a16="http://schemas.microsoft.com/office/drawing/2014/main" id="{7622F48B-538A-4015-88FE-5E536D6CE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5124450"/>
            <a:ext cx="1733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225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送信</a:t>
            </a:r>
          </a:p>
        </p:txBody>
      </p:sp>
      <p:sp>
        <p:nvSpPr>
          <p:cNvPr id="25" name="unsent-label">
            <a:extLst xmlns:a="http://schemas.openxmlformats.org/drawingml/2006/main">
              <a:ext uri="{FF2B5EF4-FFF2-40B4-BE49-F238E27FC236}">
                <a16:creationId xmlns:a16="http://schemas.microsoft.com/office/drawing/2014/main" id="{0EC1F32A-23B6-4B4B-9465-7C4439ED7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5724525"/>
            <a:ext cx="3724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88621F"/>
                </a:solidFill>
                <a:latin typeface="Meiryo"/>
                <a:ea typeface="Meiryo"/>
                <a:cs typeface="Meiryo"/>
              </a:defRPr>
            </a:pPr>
            <a:r>
              <a:rPr sz="1350" b="0">
                <a:solidFill>
                  <a:srgbClr val="88621F"/>
                </a:solidFill>
                <a:latin typeface="Meiryo"/>
                <a:ea typeface="Meiryo"/>
                <a:cs typeface="Meiryo"/>
              </a:rPr>
              <a:t>送信前の状態：未送信</a:t>
            </a:r>
          </a:p>
        </p:txBody>
      </p:sp>
      <p:sp>
        <p:nvSpPr>
          <p:cNvPr id="26" name="point-to-photo">
            <a:extLst xmlns:a="http://schemas.openxmlformats.org/drawingml/2006/main">
              <a:ext uri="{FF2B5EF4-FFF2-40B4-BE49-F238E27FC236}">
                <a16:creationId xmlns:a16="http://schemas.microsoft.com/office/drawing/2014/main" id="{65580779-8FE4-4481-AA4A-86DC7E90F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962275"/>
            <a:ext cx="847725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7D7E"/>
          </a:solidFill>
          <a:ln xmlns:a="http://schemas.openxmlformats.org/drawingml/2006/main" w="0">
            <a:noFill/>
          </a:ln>
        </p:spPr>
      </p:sp>
      <p:sp>
        <p:nvSpPr>
          <p:cNvPr id="27" name="point-to-photo-number">
            <a:extLst xmlns:a="http://schemas.openxmlformats.org/drawingml/2006/main">
              <a:ext uri="{FF2B5EF4-FFF2-40B4-BE49-F238E27FC236}">
                <a16:creationId xmlns:a16="http://schemas.microsoft.com/office/drawing/2014/main" id="{0EDD22D6-39E7-40D6-BE71-14CA31F6F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590800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180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1</a:t>
            </a:r>
          </a:p>
        </p:txBody>
      </p:sp>
      <p:sp>
        <p:nvSpPr>
          <p:cNvPr id="28" name="point-to-preview">
            <a:extLst xmlns:a="http://schemas.openxmlformats.org/drawingml/2006/main">
              <a:ext uri="{FF2B5EF4-FFF2-40B4-BE49-F238E27FC236}">
                <a16:creationId xmlns:a16="http://schemas.microsoft.com/office/drawing/2014/main" id="{0D0548C2-2F83-4073-B002-4BB97AC64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57625"/>
            <a:ext cx="847725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7D7E"/>
          </a:solidFill>
          <a:ln xmlns:a="http://schemas.openxmlformats.org/drawingml/2006/main" w="0">
            <a:noFill/>
          </a:ln>
        </p:spPr>
      </p:sp>
      <p:sp>
        <p:nvSpPr>
          <p:cNvPr id="29" name="point-to-preview-number">
            <a:extLst xmlns:a="http://schemas.openxmlformats.org/drawingml/2006/main">
              <a:ext uri="{FF2B5EF4-FFF2-40B4-BE49-F238E27FC236}">
                <a16:creationId xmlns:a16="http://schemas.microsoft.com/office/drawing/2014/main" id="{34F88880-5B2E-4937-968D-AE3FDDFE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486150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180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2</a:t>
            </a:r>
          </a:p>
        </p:txBody>
      </p:sp>
      <p:sp>
        <p:nvSpPr>
          <p:cNvPr id="30" name="point-to-send">
            <a:extLst xmlns:a="http://schemas.openxmlformats.org/drawingml/2006/main">
              <a:ext uri="{FF2B5EF4-FFF2-40B4-BE49-F238E27FC236}">
                <a16:creationId xmlns:a16="http://schemas.microsoft.com/office/drawing/2014/main" id="{0D0ACE37-DEE7-45CF-ACDF-D2C94FE82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276850"/>
            <a:ext cx="847725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7D7E"/>
          </a:solidFill>
          <a:ln xmlns:a="http://schemas.openxmlformats.org/drawingml/2006/main" w="0">
            <a:noFill/>
          </a:ln>
        </p:spPr>
      </p:sp>
      <p:sp>
        <p:nvSpPr>
          <p:cNvPr id="31" name="point-to-send-number">
            <a:extLst xmlns:a="http://schemas.openxmlformats.org/drawingml/2006/main">
              <a:ext uri="{FF2B5EF4-FFF2-40B4-BE49-F238E27FC236}">
                <a16:creationId xmlns:a16="http://schemas.microsoft.com/office/drawing/2014/main" id="{59BB9DEA-A47E-4268-BF5B-AD436D233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905375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180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171061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title">
            <a:extLst xmlns:a="http://schemas.openxmlformats.org/drawingml/2006/main">
              <a:ext uri="{FF2B5EF4-FFF2-40B4-BE49-F238E27FC236}">
                <a16:creationId xmlns:a16="http://schemas.microsoft.com/office/drawing/2014/main" id="{E22A30AD-8BDA-487D-9F33-561AF5E5F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110871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3450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送信済みを確かめる</a:t>
            </a:r>
          </a:p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AC6728-4A42-4E3B-AD8B-D2B6324E2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75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通信エラーが出ても、すぐに同じ報告を送り直しません</a:t>
            </a:r>
          </a:p>
        </p:txBody>
      </p:sp>
      <p:sp>
        <p:nvSpPr>
          <p:cNvPr id="3" name="disclosure">
            <a:extLst xmlns:a="http://schemas.openxmlformats.org/drawingml/2006/main">
              <a:ext uri="{FF2B5EF4-FFF2-40B4-BE49-F238E27FC236}">
                <a16:creationId xmlns:a16="http://schemas.microsoft.com/office/drawing/2014/main" id="{4B8969D3-3BE4-4701-9724-82540D56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484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2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自主制作・架空画面／実在システムの手順ではありません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389ADF99-74ED-4FD0-A0BE-0E3974218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429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35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03</a:t>
            </a:r>
          </a:p>
        </p:txBody>
      </p:sp>
      <p:sp>
        <p:nvSpPr>
          <p:cNvPr id="5" name="number-1">
            <a:extLst xmlns:a="http://schemas.openxmlformats.org/drawingml/2006/main">
              <a:ext uri="{FF2B5EF4-FFF2-40B4-BE49-F238E27FC236}">
                <a16:creationId xmlns:a16="http://schemas.microsoft.com/office/drawing/2014/main" id="{47BD2CDC-7621-473E-A1D2-E8858848F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714500"/>
            <a:ext cx="657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315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1</a:t>
            </a:r>
          </a:p>
        </p:txBody>
      </p:sp>
      <p:sp>
        <p:nvSpPr>
          <p:cNvPr id="6" name="step-1">
            <a:extLst xmlns:a="http://schemas.openxmlformats.org/drawingml/2006/main">
              <a:ext uri="{FF2B5EF4-FFF2-40B4-BE49-F238E27FC236}">
                <a16:creationId xmlns:a16="http://schemas.microsoft.com/office/drawing/2014/main" id="{721905F3-5E11-4D90-8D0C-E43A94D8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1743075"/>
            <a:ext cx="514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3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一覧で状態を確認</a:t>
            </a:r>
          </a:p>
        </p:txBody>
      </p:sp>
      <p:sp>
        <p:nvSpPr>
          <p:cNvPr id="7" name="detail-1">
            <a:extLst xmlns:a="http://schemas.openxmlformats.org/drawingml/2006/main">
              <a:ext uri="{FF2B5EF4-FFF2-40B4-BE49-F238E27FC236}">
                <a16:creationId xmlns:a16="http://schemas.microsoft.com/office/drawing/2014/main" id="{E7A068D3-1AD3-43A7-8DCE-EE8BB8C40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30505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送信済みなら、再送しません。</a:t>
            </a:r>
          </a:p>
        </p:txBody>
      </p:sp>
      <p:sp>
        <p:nvSpPr>
          <p:cNvPr id="8" name="number-2">
            <a:extLst xmlns:a="http://schemas.openxmlformats.org/drawingml/2006/main">
              <a:ext uri="{FF2B5EF4-FFF2-40B4-BE49-F238E27FC236}">
                <a16:creationId xmlns:a16="http://schemas.microsoft.com/office/drawing/2014/main" id="{3B38518E-9259-4071-892A-ED10D75C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219450"/>
            <a:ext cx="657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315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2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D6491B6A-E151-480D-93AA-710F5B138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48025"/>
            <a:ext cx="514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3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未送信なら通信を確認</a:t>
            </a:r>
          </a:p>
        </p:txBody>
      </p:sp>
      <p:sp>
        <p:nvSpPr>
          <p:cNvPr id="10" name="detail-2">
            <a:extLst xmlns:a="http://schemas.openxmlformats.org/drawingml/2006/main">
              <a:ext uri="{FF2B5EF4-FFF2-40B4-BE49-F238E27FC236}">
                <a16:creationId xmlns:a16="http://schemas.microsoft.com/office/drawing/2014/main" id="{6784F020-1E29-4362-8C10-E5BF7BBE4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81000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電波や接続を確認します。</a:t>
            </a:r>
          </a:p>
        </p:txBody>
      </p:sp>
      <p:sp>
        <p:nvSpPr>
          <p:cNvPr id="11" name="number-3">
            <a:extLst xmlns:a="http://schemas.openxmlformats.org/drawingml/2006/main">
              <a:ext uri="{FF2B5EF4-FFF2-40B4-BE49-F238E27FC236}">
                <a16:creationId xmlns:a16="http://schemas.microsoft.com/office/drawing/2014/main" id="{73868D35-AF46-48E5-935E-EC2B4D51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724400"/>
            <a:ext cx="657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315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3</a:t>
            </a:r>
          </a:p>
        </p:txBody>
      </p:sp>
      <p:sp>
        <p:nvSpPr>
          <p:cNvPr id="12" name="step-3">
            <a:extLst xmlns:a="http://schemas.openxmlformats.org/drawingml/2006/main">
              <a:ext uri="{FF2B5EF4-FFF2-40B4-BE49-F238E27FC236}">
                <a16:creationId xmlns:a16="http://schemas.microsoft.com/office/drawing/2014/main" id="{9D3A6677-F8EC-4818-BF31-0106C6E6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752975"/>
            <a:ext cx="514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3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再送前にもう一度確認</a:t>
            </a:r>
          </a:p>
        </p:txBody>
      </p:sp>
      <p:sp>
        <p:nvSpPr>
          <p:cNvPr id="13" name="detail-3">
            <a:extLst xmlns:a="http://schemas.openxmlformats.org/drawingml/2006/main">
              <a:ext uri="{FF2B5EF4-FFF2-40B4-BE49-F238E27FC236}">
                <a16:creationId xmlns:a16="http://schemas.microsoft.com/office/drawing/2014/main" id="{83E2BA5D-3D38-46F4-B8B1-54D16A432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314950"/>
            <a:ext cx="4857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同じ報告が送信済みでないか確認。</a:t>
            </a:r>
          </a:p>
          <a:p xmlns:a="http://schemas.openxmlformats.org/drawingml/2006/main">
            <a:pPr>
              <a:defRPr sz="1800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800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未送信の報告だけ再送します。</a:t>
            </a:r>
          </a:p>
        </p:txBody>
      </p:sp>
      <p:sp>
        <p:nvSpPr>
          <p:cNvPr id="14" name="screen">
            <a:extLst xmlns:a="http://schemas.openxmlformats.org/drawingml/2006/main">
              <a:ext uri="{FF2B5EF4-FFF2-40B4-BE49-F238E27FC236}">
                <a16:creationId xmlns:a16="http://schemas.microsoft.com/office/drawing/2014/main" id="{0828C906-15D5-45CB-827E-A6800E431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1552575"/>
            <a:ext cx="4181475" cy="4591050"/>
          </a:xfrm>
          <a:prstGeom xmlns:a="http://schemas.openxmlformats.org/drawingml/2006/main" prst="roundRect">
            <a:avLst>
              <a:gd name="adj" fmla="val 18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C9D7D9"/>
            </a:solidFill>
          </a:ln>
        </p:spPr>
      </p:sp>
      <p:sp>
        <p:nvSpPr>
          <p:cNvPr id="15" name="app-name">
            <a:extLst xmlns:a="http://schemas.openxmlformats.org/drawingml/2006/main">
              <a:ext uri="{FF2B5EF4-FFF2-40B4-BE49-F238E27FC236}">
                <a16:creationId xmlns:a16="http://schemas.microsoft.com/office/drawing/2014/main" id="{E71A00F8-49DB-4DEF-A775-5CC4F6FA1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04975"/>
            <a:ext cx="361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187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作業メモ</a:t>
            </a:r>
          </a:p>
        </p:txBody>
      </p:sp>
      <p:sp>
        <p:nvSpPr>
          <p:cNvPr id="16" name="screen-name">
            <a:extLst xmlns:a="http://schemas.openxmlformats.org/drawingml/2006/main">
              <a:ext uri="{FF2B5EF4-FFF2-40B4-BE49-F238E27FC236}">
                <a16:creationId xmlns:a16="http://schemas.microsoft.com/office/drawing/2014/main" id="{D84E1E2A-B4BE-418A-9652-15A62F3D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00275"/>
            <a:ext cx="35433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2025" b="1">
                <a:solidFill>
                  <a:srgbClr val="132C35"/>
                </a:solidFill>
                <a:latin typeface="Meiryo"/>
                <a:ea typeface="Meiryo"/>
                <a:cs typeface="Meiryo"/>
              </a:rPr>
              <a:t>報告一覧</a:t>
            </a:r>
          </a:p>
        </p:txBody>
      </p:sp>
      <p:sp>
        <p:nvSpPr>
          <p:cNvPr id="17" name="sent-report">
            <a:extLst xmlns:a="http://schemas.openxmlformats.org/drawingml/2006/main">
              <a:ext uri="{FF2B5EF4-FFF2-40B4-BE49-F238E27FC236}">
                <a16:creationId xmlns:a16="http://schemas.microsoft.com/office/drawing/2014/main" id="{C3B6C70A-617F-4CDD-B143-7694CE4D6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781300"/>
            <a:ext cx="3638550" cy="80010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4F8F6"/>
          </a:solidFill>
          <a:ln xmlns:a="http://schemas.openxmlformats.org/drawingml/2006/main" w="9525">
            <a:solidFill>
              <a:srgbClr val="C9D7D9"/>
            </a:solidFill>
          </a:ln>
        </p:spPr>
      </p:sp>
      <p:sp>
        <p:nvSpPr>
          <p:cNvPr id="18" name="sent-file">
            <a:extLst xmlns:a="http://schemas.openxmlformats.org/drawingml/2006/main">
              <a:ext uri="{FF2B5EF4-FFF2-40B4-BE49-F238E27FC236}">
                <a16:creationId xmlns:a16="http://schemas.microsoft.com/office/drawing/2014/main" id="{DCB9A8B0-0FF8-4C1B-ADEF-7AEFBC6C0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2876550"/>
            <a:ext cx="335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1575" b="0">
                <a:solidFill>
                  <a:srgbClr val="132C35"/>
                </a:solidFill>
                <a:latin typeface="Meiryo"/>
                <a:ea typeface="Meiryo"/>
                <a:cs typeface="Meiryo"/>
              </a:rPr>
              <a:t>現場A_01.jpg</a:t>
            </a:r>
          </a:p>
        </p:txBody>
      </p:sp>
      <p:sp>
        <p:nvSpPr>
          <p:cNvPr id="19" name="sent-status">
            <a:extLst xmlns:a="http://schemas.openxmlformats.org/drawingml/2006/main">
              <a:ext uri="{FF2B5EF4-FFF2-40B4-BE49-F238E27FC236}">
                <a16:creationId xmlns:a16="http://schemas.microsoft.com/office/drawing/2014/main" id="{74581431-B88A-4820-B7DC-1DB071E6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3209925"/>
            <a:ext cx="33432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36242"/>
                </a:solidFill>
                <a:latin typeface="Meiryo"/>
                <a:ea typeface="Meiryo"/>
                <a:cs typeface="Meiryo"/>
              </a:defRPr>
            </a:pPr>
            <a:r>
              <a:rPr sz="1725" b="1">
                <a:solidFill>
                  <a:srgbClr val="136242"/>
                </a:solidFill>
                <a:latin typeface="Meiryo"/>
                <a:ea typeface="Meiryo"/>
                <a:cs typeface="Meiryo"/>
              </a:rPr>
              <a:t>送信済み</a:t>
            </a:r>
          </a:p>
        </p:txBody>
      </p:sp>
      <p:sp>
        <p:nvSpPr>
          <p:cNvPr id="20" name="unsent-report">
            <a:extLst xmlns:a="http://schemas.openxmlformats.org/drawingml/2006/main">
              <a:ext uri="{FF2B5EF4-FFF2-40B4-BE49-F238E27FC236}">
                <a16:creationId xmlns:a16="http://schemas.microsoft.com/office/drawing/2014/main" id="{613A97FD-A393-47CE-8BC1-6EBA7DCDF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762375"/>
            <a:ext cx="3638550" cy="828675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CF7ED"/>
          </a:solidFill>
          <a:ln xmlns:a="http://schemas.openxmlformats.org/drawingml/2006/main" w="9525">
            <a:solidFill>
              <a:srgbClr val="C9D7D9"/>
            </a:solidFill>
          </a:ln>
        </p:spPr>
      </p:sp>
      <p:sp>
        <p:nvSpPr>
          <p:cNvPr id="21" name="unsent-file">
            <a:extLst xmlns:a="http://schemas.openxmlformats.org/drawingml/2006/main">
              <a:ext uri="{FF2B5EF4-FFF2-40B4-BE49-F238E27FC236}">
                <a16:creationId xmlns:a16="http://schemas.microsoft.com/office/drawing/2014/main" id="{949F4D08-EDD2-4F06-B467-148E02DF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3857625"/>
            <a:ext cx="335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32C35"/>
                </a:solidFill>
                <a:latin typeface="Meiryo"/>
                <a:ea typeface="Meiryo"/>
                <a:cs typeface="Meiryo"/>
              </a:defRPr>
            </a:pPr>
            <a:r>
              <a:rPr sz="1575" b="0">
                <a:solidFill>
                  <a:srgbClr val="132C35"/>
                </a:solidFill>
                <a:latin typeface="Meiryo"/>
                <a:ea typeface="Meiryo"/>
                <a:cs typeface="Meiryo"/>
              </a:rPr>
              <a:t>現場A_02.jpg</a:t>
            </a:r>
          </a:p>
        </p:txBody>
      </p:sp>
      <p:sp>
        <p:nvSpPr>
          <p:cNvPr id="22" name="unsent-status">
            <a:extLst xmlns:a="http://schemas.openxmlformats.org/drawingml/2006/main">
              <a:ext uri="{FF2B5EF4-FFF2-40B4-BE49-F238E27FC236}">
                <a16:creationId xmlns:a16="http://schemas.microsoft.com/office/drawing/2014/main" id="{8BC2E8D2-76E7-40E5-8D44-3979DDB6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210050"/>
            <a:ext cx="33432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8621F"/>
                </a:solidFill>
                <a:latin typeface="Meiryo"/>
                <a:ea typeface="Meiryo"/>
                <a:cs typeface="Meiryo"/>
              </a:defRPr>
            </a:pPr>
            <a:r>
              <a:rPr sz="1725" b="1">
                <a:solidFill>
                  <a:srgbClr val="88621F"/>
                </a:solidFill>
                <a:latin typeface="Meiryo"/>
                <a:ea typeface="Meiryo"/>
                <a:cs typeface="Meiryo"/>
              </a:rPr>
              <a:t>未送信</a:t>
            </a:r>
          </a:p>
        </p:txBody>
      </p:sp>
      <p:sp>
        <p:nvSpPr>
          <p:cNvPr id="23" name="network-error">
            <a:extLst xmlns:a="http://schemas.openxmlformats.org/drawingml/2006/main">
              <a:ext uri="{FF2B5EF4-FFF2-40B4-BE49-F238E27FC236}">
                <a16:creationId xmlns:a16="http://schemas.microsoft.com/office/drawing/2014/main" id="{153A12E8-0DE6-4491-93CA-E18385E5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752975"/>
            <a:ext cx="37242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88621F"/>
                </a:solidFill>
                <a:latin typeface="Meiryo"/>
                <a:ea typeface="Meiryo"/>
                <a:cs typeface="Meiryo"/>
              </a:defRPr>
            </a:pPr>
            <a:r>
              <a:rPr sz="1650" b="0">
                <a:solidFill>
                  <a:srgbClr val="88621F"/>
                </a:solidFill>
                <a:latin typeface="Meiryo"/>
                <a:ea typeface="Meiryo"/>
                <a:cs typeface="Meiryo"/>
              </a:rPr>
              <a:t>通信できませんでした</a:t>
            </a:r>
          </a:p>
        </p:txBody>
      </p:sp>
      <p:sp>
        <p:nvSpPr>
          <p:cNvPr id="24" name="retry-button">
            <a:extLst xmlns:a="http://schemas.openxmlformats.org/drawingml/2006/main">
              <a:ext uri="{FF2B5EF4-FFF2-40B4-BE49-F238E27FC236}">
                <a16:creationId xmlns:a16="http://schemas.microsoft.com/office/drawing/2014/main" id="{E084F2EB-B7AE-48B5-95B7-859E341D1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5267325"/>
            <a:ext cx="36385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007D7E"/>
          </a:solidFill>
          <a:ln xmlns:a="http://schemas.openxmlformats.org/drawingml/2006/main" w="9525">
            <a:noFill/>
          </a:ln>
        </p:spPr>
      </p:sp>
      <p:sp>
        <p:nvSpPr>
          <p:cNvPr id="25" name="retry-label">
            <a:extLst xmlns:a="http://schemas.openxmlformats.org/drawingml/2006/main">
              <a:ext uri="{FF2B5EF4-FFF2-40B4-BE49-F238E27FC236}">
                <a16:creationId xmlns:a16="http://schemas.microsoft.com/office/drawing/2014/main" id="{60295133-C329-4325-BA08-343B0928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372100"/>
            <a:ext cx="3162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95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通信回復後に再送</a:t>
            </a:r>
          </a:p>
        </p:txBody>
      </p:sp>
      <p:sp>
        <p:nvSpPr>
          <p:cNvPr id="26" name="point-to-status">
            <a:extLst xmlns:a="http://schemas.openxmlformats.org/drawingml/2006/main">
              <a:ext uri="{FF2B5EF4-FFF2-40B4-BE49-F238E27FC236}">
                <a16:creationId xmlns:a16="http://schemas.microsoft.com/office/drawing/2014/main" id="{1317EFCA-5713-4AA2-8165-3D99834DF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209925"/>
            <a:ext cx="847725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7D7E"/>
          </a:solidFill>
          <a:ln xmlns:a="http://schemas.openxmlformats.org/drawingml/2006/main" w="0">
            <a:noFill/>
          </a:ln>
        </p:spPr>
      </p:sp>
      <p:sp>
        <p:nvSpPr>
          <p:cNvPr id="27" name="point-to-status-number">
            <a:extLst xmlns:a="http://schemas.openxmlformats.org/drawingml/2006/main">
              <a:ext uri="{FF2B5EF4-FFF2-40B4-BE49-F238E27FC236}">
                <a16:creationId xmlns:a16="http://schemas.microsoft.com/office/drawing/2014/main" id="{F1D2BA10-3A4A-4439-9134-2F40238A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838450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180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1</a:t>
            </a:r>
          </a:p>
        </p:txBody>
      </p:sp>
      <p:sp>
        <p:nvSpPr>
          <p:cNvPr id="28" name="point-to-unsent">
            <a:extLst xmlns:a="http://schemas.openxmlformats.org/drawingml/2006/main">
              <a:ext uri="{FF2B5EF4-FFF2-40B4-BE49-F238E27FC236}">
                <a16:creationId xmlns:a16="http://schemas.microsoft.com/office/drawing/2014/main" id="{BB6FEFD3-2CF5-408E-B0E8-739402074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95775"/>
            <a:ext cx="847725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7D7E"/>
          </a:solidFill>
          <a:ln xmlns:a="http://schemas.openxmlformats.org/drawingml/2006/main" w="0">
            <a:noFill/>
          </a:ln>
        </p:spPr>
      </p:sp>
      <p:sp>
        <p:nvSpPr>
          <p:cNvPr id="29" name="point-to-unsent-number">
            <a:extLst xmlns:a="http://schemas.openxmlformats.org/drawingml/2006/main">
              <a:ext uri="{FF2B5EF4-FFF2-40B4-BE49-F238E27FC236}">
                <a16:creationId xmlns:a16="http://schemas.microsoft.com/office/drawing/2014/main" id="{A72CD72A-5430-439A-BB71-65711FD2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924300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180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2</a:t>
            </a:r>
          </a:p>
        </p:txBody>
      </p:sp>
      <p:sp>
        <p:nvSpPr>
          <p:cNvPr id="30" name="point-to-retry">
            <a:extLst xmlns:a="http://schemas.openxmlformats.org/drawingml/2006/main">
              <a:ext uri="{FF2B5EF4-FFF2-40B4-BE49-F238E27FC236}">
                <a16:creationId xmlns:a16="http://schemas.microsoft.com/office/drawing/2014/main" id="{362D5F77-7700-4C09-BDD9-DDB7FDC66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476875"/>
            <a:ext cx="847725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7D7E"/>
          </a:solidFill>
          <a:ln xmlns:a="http://schemas.openxmlformats.org/drawingml/2006/main" w="0">
            <a:noFill/>
          </a:ln>
        </p:spPr>
      </p:sp>
      <p:sp>
        <p:nvSpPr>
          <p:cNvPr id="31" name="point-to-retry-number">
            <a:extLst xmlns:a="http://schemas.openxmlformats.org/drawingml/2006/main">
              <a:ext uri="{FF2B5EF4-FFF2-40B4-BE49-F238E27FC236}">
                <a16:creationId xmlns:a16="http://schemas.microsoft.com/office/drawing/2014/main" id="{571EF07D-DE73-4506-A085-4AB9BED3E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105400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07D7E"/>
                </a:solidFill>
                <a:latin typeface="Meiryo"/>
                <a:ea typeface="Meiryo"/>
                <a:cs typeface="Meiryo"/>
              </a:defRPr>
            </a:pPr>
            <a:r>
              <a:rPr sz="1800" b="1">
                <a:solidFill>
                  <a:srgbClr val="007D7E"/>
                </a:solidFill>
                <a:latin typeface="Meiryo"/>
                <a:ea typeface="Meiryo"/>
                <a:cs typeface="Meiryo"/>
              </a:rPr>
              <a:t>3</a:t>
            </a:r>
          </a:p>
        </p:txBody>
      </p:sp>
      <p:sp>
        <p:nvSpPr>
          <p:cNvPr id="32" name="spec-note">
            <a:extLst xmlns:a="http://schemas.openxmlformats.org/drawingml/2006/main">
              <a:ext uri="{FF2B5EF4-FFF2-40B4-BE49-F238E27FC236}">
                <a16:creationId xmlns:a16="http://schemas.microsoft.com/office/drawing/2014/main" id="{8D28CF25-3E8F-4AFB-B0A5-51C78EB9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048375"/>
            <a:ext cx="10877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2676D"/>
                </a:solidFill>
                <a:latin typeface="Meiryo"/>
                <a:ea typeface="Meiryo"/>
                <a:cs typeface="Meiryo"/>
              </a:defRPr>
            </a:pPr>
            <a:r>
              <a:rPr sz="1425" b="0">
                <a:solidFill>
                  <a:srgbClr val="52676D"/>
                </a:solidFill>
                <a:latin typeface="Meiryo"/>
                <a:ea typeface="Meiryo"/>
                <a:cs typeface="Meiryo"/>
              </a:rPr>
              <a:t>実際の手順と再送の仕様は、支給システムに合わせて確定します。</a:t>
            </a:r>
          </a:p>
        </p:txBody>
      </p:sp>
    </p:spTree>
    <p:extLst>
      <p:ext uri="{BB962C8B-B14F-4D97-AF65-F5344CB8AC3E}">
        <p14:creationId xmlns:p14="http://schemas.microsoft.com/office/powerpoint/2010/main" val="2495661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2026-09-11T01:54:15.9830000Z</dcterms:created>
  <dcterms:modified xsi:type="dcterms:W3CDTF">2026-09-11T01:54:15.9830000Z</dcterms:modified>
</coreProperties>
</file>