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aa0ca0645a4077" /><Relationship Type="http://schemas.openxmlformats.org/officeDocument/2006/relationships/extended-properties" Target="/docProps/app.xml" Id="R9a78852fb24a476b" /><Relationship Type="http://schemas.openxmlformats.org/officeDocument/2006/relationships/officeDocument" Target="/ppt/presentation.xml" Id="Re79a28df59994d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990f7aed0a4a97"/>
  </p:sldMasterIdLst>
  <p:notesMasterIdLst>
    <p:notesMasterId xmlns:r="http://schemas.openxmlformats.org/officeDocument/2006/relationships" r:id="Rcd64b165707a473e"/>
  </p:notesMasterIdLst>
  <p:sldIdLst>
    <p:sldId xmlns:r="http://schemas.openxmlformats.org/officeDocument/2006/relationships" id="256" r:id="Rbd11f8a0a77b4906"/>
    <p:sldId xmlns:r="http://schemas.openxmlformats.org/officeDocument/2006/relationships" id="257" r:id="R877b3b4ddeff4ec1"/>
    <p:sldId xmlns:r="http://schemas.openxmlformats.org/officeDocument/2006/relationships" id="258" r:id="R3fff30a1f0c44dc3"/>
    <p:sldId xmlns:r="http://schemas.openxmlformats.org/officeDocument/2006/relationships" id="259" r:id="R6a8bb659e37a40fb"/>
    <p:sldId xmlns:r="http://schemas.openxmlformats.org/officeDocument/2006/relationships" id="260" r:id="Rf66d8fc0c5f54ec4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863e9ac9a14a4a" /><Relationship Type="http://schemas.openxmlformats.org/officeDocument/2006/relationships/slideMaster" Target="/ppt/slideMasters/slideMaster1.xml" Id="R3f990f7aed0a4a97" /><Relationship Type="http://schemas.openxmlformats.org/officeDocument/2006/relationships/notesMaster" Target="/ppt/notesMasters/notesMaster1.xml" Id="Rcd64b165707a473e" /><Relationship Type="http://schemas.openxmlformats.org/officeDocument/2006/relationships/presProps" Target="/ppt/presProps.xml" Id="R7e26699e3cc34bd0" /><Relationship Type="http://schemas.openxmlformats.org/officeDocument/2006/relationships/viewProps" Target="/ppt/viewProps.xml" Id="R206937bc79d9418c" /><Relationship Type="http://schemas.openxmlformats.org/officeDocument/2006/relationships/tableStyles" Target="/ppt/tableStyles.xml" Id="Rdbdbb7095c5f4d80" /><Relationship Type="http://schemas.openxmlformats.org/officeDocument/2006/relationships/slide" Target="/ppt/slides/slide1.xml" Id="Rbd11f8a0a77b4906" /><Relationship Type="http://schemas.openxmlformats.org/officeDocument/2006/relationships/slide" Target="/ppt/slides/slide2.xml" Id="R877b3b4ddeff4ec1" /><Relationship Type="http://schemas.openxmlformats.org/officeDocument/2006/relationships/slide" Target="/ppt/slides/slide3.xml" Id="R3fff30a1f0c44dc3" /><Relationship Type="http://schemas.openxmlformats.org/officeDocument/2006/relationships/slide" Target="/ppt/slides/slide4.xml" Id="R6a8bb659e37a40fb" /><Relationship Type="http://schemas.openxmlformats.org/officeDocument/2006/relationships/slide" Target="/ppt/slides/slide5.xml" Id="Rf66d8fc0c5f54e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be04b62258f48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2061981241460a" /><Relationship Type="http://schemas.openxmlformats.org/officeDocument/2006/relationships/notesMaster" Target="/ppt/notesMasters/notesMaster1.xml" Id="R224a2cb6f56649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ba7667b2ca4637" /><Relationship Type="http://schemas.openxmlformats.org/officeDocument/2006/relationships/notesMaster" Target="/ppt/notesMasters/notesMaster1.xml" Id="Rc28b4d9368a140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3ba99346524af0" /><Relationship Type="http://schemas.openxmlformats.org/officeDocument/2006/relationships/notesMaster" Target="/ppt/notesMasters/notesMaster1.xml" Id="R2e3fa7fc14a646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86a5f9fe044a18" /><Relationship Type="http://schemas.openxmlformats.org/officeDocument/2006/relationships/notesMaster" Target="/ppt/notesMasters/notesMaster1.xml" Id="R59dfa24c9f264a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d39a2e6aff4c41" /><Relationship Type="http://schemas.openxmlformats.org/officeDocument/2006/relationships/notesMaster" Target="/ppt/notesMasters/notesMaster1.xml" Id="R5c2cd74b7a5b48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287bcbaba5474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9ba6b4d26f42e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f9babe9234407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dfc192cc54e2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6648f3c063439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1d82ccd031453a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ddea4ab0a147c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5939f00bc14d3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d5103aea7d4a8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ae9b505195459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d1a2c860f14322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C30D32B-C64A-4C8E-9780-F89C19CBC42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E742EDF-5A7A-4345-B08E-E8256C1F332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5BC0B7A-55E0-4894-9666-E49A046421C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19A0C77-0D38-4DCE-9687-D88E0FCD382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6C5CA06-7BD8-4755-8953-0077CA46659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E820DE9-8B10-4088-8BFE-B78D94C5B6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80093BB-7C61-45DB-8B3F-E320CD88B91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F8A17DC-2D83-45D1-ADA0-A4B5D48D87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B01214A-76EF-4585-8634-AB5569A4ABD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E78CED8-49F6-456C-8898-4C9A801CA6A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C0F532E-E18C-40DD-94C9-1C00868396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3A2E5E3-2493-493B-9CBC-3695059BEE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2FE9992-07C6-4020-9726-7393700F3B9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504AF67-AC1B-483A-97D2-1B161CB9CC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8354A55-A3FA-402A-9639-0F99AE9FA1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C6A8009-C806-41E3-98B5-BE74B841B3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2E9B8F6-F245-4110-9BCF-77116F60986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9EF1746-2B77-4D54-ACE5-587E8C4EDB9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9D1275F-E375-49DE-8BBF-8B6AFE3BBA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2CF6E8C-C213-4954-A665-53032C97AA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016148B-257D-4107-B74A-6B9A361A13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5B44965-623C-40C3-8AA1-3E85A78E75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2A409D4-1DF1-46BD-A2D5-07B39A8E95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7560D25-C272-4908-BF20-2F595AF25B2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13C745FA-0AEE-4E0D-B8EA-5978843060D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DF69ECA-3444-4D43-8DA4-352C49E3E93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BB1C5A44-3B50-40D6-AE17-2674A102F4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C9055A9B-21CD-4E3B-A3EE-BF1E63F6BE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B5334FB-B6AD-4683-8E52-A547769F27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3460A8D-205F-40A1-8F33-928620ED18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5833E44-B545-4B4F-835E-57CAC25CF88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85E2557-EC9F-4C5B-9387-EBD1F2BFAC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6AD6EAE-2D86-4F9A-98E6-70A399EDC9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ADE1C649-2EC9-4B60-BE26-FD834CB5B6B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04A0450-10C0-443C-8DC5-53AB4A8A025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62A56FD-327F-4A84-A397-2449C6365A2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D440F8F-684F-4003-932A-05AD76A130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92FAAE8-21C7-4795-9C91-B8CF5EB470B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D5538DB-DA30-4511-A118-EA65FC76440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4B4D3E9-B5F0-4E47-AA36-D978C0C7EE4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23BD12E-B578-4B1B-BE08-6D668D56506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5402E13-69AF-4467-A324-2B2377CB28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D46B41B-129D-447A-BB2F-F8F8E9ED29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4242F6A-A3C6-4720-A73E-1E755A63962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FAED0C9-2236-4BBE-AB94-47CBB9BB6C2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D8ECDDF-0BC2-402A-9894-73B07F79C0D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5EAA101-E793-4354-98EF-C05FD7EBB0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3E14B99-26B9-451E-900E-78670FF394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CB2C6D2-B51D-4C91-AFA9-E867A82F6F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670589E-7D6E-47C7-8DF8-402C8F8BF0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4B17857-1A3F-45C1-A77A-BE2D4738C8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951FD36-DFDC-4DF1-8031-2C88F3ACC02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50164D-06BD-4215-8AEC-EB307313A69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D4591F6-1AE9-4467-AFD0-2E698327B8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6CE4D2F-B25B-4681-8FCA-522701BCBC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E0690F2-385A-459A-9989-8774E4E229A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2DC43D9-020A-4F87-89BF-A7326B7E8B0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8198D2A-211C-41C6-B204-2FD616AE62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5c725d622c42d9" /><Relationship Type="http://schemas.openxmlformats.org/officeDocument/2006/relationships/slideLayout" Target="/ppt/slideLayouts/slideLayout1.xml" Id="R66f922126d8e489b" /><Relationship Type="http://schemas.openxmlformats.org/officeDocument/2006/relationships/slideLayout" Target="/ppt/slideLayouts/slideLayout2.xml" Id="Rcfd0f27e83a3463e" /><Relationship Type="http://schemas.openxmlformats.org/officeDocument/2006/relationships/slideLayout" Target="/ppt/slideLayouts/slideLayout3.xml" Id="Rffd29ad7aadb4f81" /><Relationship Type="http://schemas.openxmlformats.org/officeDocument/2006/relationships/slideLayout" Target="/ppt/slideLayouts/slideLayout4.xml" Id="R3617272dd0a84caa" /><Relationship Type="http://schemas.openxmlformats.org/officeDocument/2006/relationships/slideLayout" Target="/ppt/slideLayouts/slideLayout5.xml" Id="R7234b64d620b4f9d" /><Relationship Type="http://schemas.openxmlformats.org/officeDocument/2006/relationships/slideLayout" Target="/ppt/slideLayouts/slideLayout6.xml" Id="R71b15b0edc644f0a" /><Relationship Type="http://schemas.openxmlformats.org/officeDocument/2006/relationships/slideLayout" Target="/ppt/slideLayouts/slideLayout7.xml" Id="R905b69b9b7db42d2" /><Relationship Type="http://schemas.openxmlformats.org/officeDocument/2006/relationships/slideLayout" Target="/ppt/slideLayouts/slideLayout8.xml" Id="R59a233bf298443e3" /><Relationship Type="http://schemas.openxmlformats.org/officeDocument/2006/relationships/slideLayout" Target="/ppt/slideLayouts/slideLayout9.xml" Id="R51b8358828ce4a9d" /><Relationship Type="http://schemas.openxmlformats.org/officeDocument/2006/relationships/slideLayout" Target="/ppt/slideLayouts/slideLayout10.xml" Id="R25aed7d22a7c468b" /><Relationship Type="http://schemas.openxmlformats.org/officeDocument/2006/relationships/slideLayout" Target="/ppt/slideLayouts/slideLayout11.xml" Id="R233c9f8fc08a4d1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AEE712E-6742-4F59-BBBB-0874F43090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945486F-125B-41D0-B735-776AB9DD21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262839C-BCA2-44C9-A898-690CA139F077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8171EB-34B3-485C-A46D-11DC51CFC50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0B2ABB8-57AB-4D30-A1B3-4095F21925B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f922126d8e489b"/>
    <p:sldLayoutId xmlns:r="http://schemas.openxmlformats.org/officeDocument/2006/relationships" id="2147483650" r:id="Rcfd0f27e83a3463e"/>
    <p:sldLayoutId xmlns:r="http://schemas.openxmlformats.org/officeDocument/2006/relationships" id="2147483651" r:id="Rffd29ad7aadb4f81"/>
    <p:sldLayoutId xmlns:r="http://schemas.openxmlformats.org/officeDocument/2006/relationships" id="2147483652" r:id="R3617272dd0a84caa"/>
    <p:sldLayoutId xmlns:r="http://schemas.openxmlformats.org/officeDocument/2006/relationships" id="2147483653" r:id="R7234b64d620b4f9d"/>
    <p:sldLayoutId xmlns:r="http://schemas.openxmlformats.org/officeDocument/2006/relationships" id="2147483654" r:id="R71b15b0edc644f0a"/>
    <p:sldLayoutId xmlns:r="http://schemas.openxmlformats.org/officeDocument/2006/relationships" id="2147483655" r:id="R905b69b9b7db42d2"/>
    <p:sldLayoutId xmlns:r="http://schemas.openxmlformats.org/officeDocument/2006/relationships" id="2147483656" r:id="R59a233bf298443e3"/>
    <p:sldLayoutId xmlns:r="http://schemas.openxmlformats.org/officeDocument/2006/relationships" id="2147483657" r:id="R51b8358828ce4a9d"/>
    <p:sldLayoutId xmlns:r="http://schemas.openxmlformats.org/officeDocument/2006/relationships" id="2147483658" r:id="R25aed7d22a7c468b"/>
    <p:sldLayoutId xmlns:r="http://schemas.openxmlformats.org/officeDocument/2006/relationships" id="2147483659" r:id="R233c9f8fc08a4d1d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a622b7496574edc" /><Relationship Type="http://schemas.openxmlformats.org/officeDocument/2006/relationships/notesSlide" Target="/ppt/notesSlides/notesSlide1.xml" Id="R12fcf50398314b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904a34900e04178" /><Relationship Type="http://schemas.openxmlformats.org/officeDocument/2006/relationships/notesSlide" Target="/ppt/notesSlides/notesSlide2.xml" Id="Ra01b1ed0473c4c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ad0672c96454deb" /><Relationship Type="http://schemas.openxmlformats.org/officeDocument/2006/relationships/notesSlide" Target="/ppt/notesSlides/notesSlide3.xml" Id="R34761c39ea1e4d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dcb3c72868d42b7" /><Relationship Type="http://schemas.openxmlformats.org/officeDocument/2006/relationships/notesSlide" Target="/ppt/notesSlides/notesSlide4.xml" Id="R12e82371740b41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3162faa8693458f" /><Relationship Type="http://schemas.openxmlformats.org/officeDocument/2006/relationships/notesSlide" Target="/ppt/notesSlides/notesSlide5.xml" Id="Rde4278437f22417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E48B3822-7266-47F1-BAC7-FCD7F339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E9E2AE0B-12CF-4C25-83F1-5FAE89C2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731520"/>
            <a:ext cx="1078992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散らばる説明を、一つの営業資料に</a:t>
            </a:r>
          </a:p>
          <a:p xmlns:a="http://schemas.openxmlformats.org/drawingml/2006/main">
            <a:pPr algn="ctr">
              <a:buNone/>
            </a:pPr>
            <a:r>
              <a:rPr sz="2000" b="1">
                <a:solidFill>
                  <a:srgbClr val="4C81C2"/>
                </a:solidFill>
                <a:latin typeface="Noto Sans CJK JP"/>
                <a:ea typeface="Noto Sans CJK JP"/>
                <a:cs typeface="Noto Sans CJK JP"/>
              </a:rPr>
              <a:t>架空サービス：整えるワーク</a:t>
            </a:r>
          </a:p>
          <a:p xmlns:a="http://schemas.openxmlformats.org/drawingml/2006/main">
            <a:pPr algn="ctr">
              <a:buNone/>
            </a:pPr>
            <a:r>
              <a:rPr sz="16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架空サービスを題材に、支給された構成・原稿を5枚にレイアウトした自主制作見本</a:t>
            </a:r>
          </a:p>
        </p:txBody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2578D7B5-87D8-4810-8040-7EC65D22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0" y="1965960"/>
            <a:ext cx="3749039" cy="10058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200" b="1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一つの営業資料に整理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7C79B415-0AFA-434A-9DD9-9DC10BF5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288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説明材料が複数ファイルに分かれる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BB7C64E0-F002-47F7-AA0A-B6100077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読み手ごとに説明順が変わる</a:t>
            </a:r>
          </a:p>
        </p:txBody>
      </p:sp>
      <p:sp>
        <p:nvSpPr>
          <p:cNvPr id="7" name="Rounded Rectangle 6">
            <a:extLst xmlns:a="http://schemas.openxmlformats.org/drawingml/2006/main">
              <a:ext uri="{FF2B5EF4-FFF2-40B4-BE49-F238E27FC236}">
                <a16:creationId xmlns:a16="http://schemas.microsoft.com/office/drawing/2014/main" id="{EC349F77-DF29-4EBB-8C7F-B7F6D0F1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576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次に何を確認するか分かりにくい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C8D3754F-43CB-4344-8BCD-AA5EE3E9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18288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支給原稿を見やすく配置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E4292F4B-EB58-4696-B61B-83D337DF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7432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見出しと図表を整える</a:t>
            </a:r>
          </a:p>
        </p:txBody>
      </p:sp>
      <p:sp>
        <p:nvSpPr>
          <p:cNvPr id="10" name="Rounded Rectangle 9">
            <a:extLst xmlns:a="http://schemas.openxmlformats.org/drawingml/2006/main">
              <a:ext uri="{FF2B5EF4-FFF2-40B4-BE49-F238E27FC236}">
                <a16:creationId xmlns:a16="http://schemas.microsoft.com/office/drawing/2014/main" id="{5B7261CB-E6A4-4C3C-8D71-ADEAE660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3657600"/>
            <a:ext cx="2377440" cy="7315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 b="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読み手の確認順をそろえる</a:t>
            </a:r>
          </a:p>
        </p:txBody>
      </p:sp>
      <p:sp>
        <p:nvSpPr>
          <p:cNvPr id="11" name="Chevron 10">
            <a:extLst xmlns:a="http://schemas.openxmlformats.org/drawingml/2006/main">
              <a:ext uri="{FF2B5EF4-FFF2-40B4-BE49-F238E27FC236}">
                <a16:creationId xmlns:a16="http://schemas.microsoft.com/office/drawing/2014/main" id="{9A5265EE-EDA2-4140-88D5-4F087E388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02536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Chevron 11">
            <a:extLst xmlns:a="http://schemas.openxmlformats.org/drawingml/2006/main">
              <a:ext uri="{FF2B5EF4-FFF2-40B4-BE49-F238E27FC236}">
                <a16:creationId xmlns:a16="http://schemas.microsoft.com/office/drawing/2014/main" id="{75D6E6D7-394C-4891-98F2-CBBE211F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79" y="2002536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Chevron 12">
            <a:extLst xmlns:a="http://schemas.openxmlformats.org/drawingml/2006/main">
              <a:ext uri="{FF2B5EF4-FFF2-40B4-BE49-F238E27FC236}">
                <a16:creationId xmlns:a16="http://schemas.microsoft.com/office/drawing/2014/main" id="{2F101E84-71FE-4C07-80BA-CA218E70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16936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Chevron 13">
            <a:extLst xmlns:a="http://schemas.openxmlformats.org/drawingml/2006/main">
              <a:ext uri="{FF2B5EF4-FFF2-40B4-BE49-F238E27FC236}">
                <a16:creationId xmlns:a16="http://schemas.microsoft.com/office/drawing/2014/main" id="{23D4FA82-B33B-4EB1-85B0-BAC78AA8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79" y="2916936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Chevron 14">
            <a:extLst xmlns:a="http://schemas.openxmlformats.org/drawingml/2006/main">
              <a:ext uri="{FF2B5EF4-FFF2-40B4-BE49-F238E27FC236}">
                <a16:creationId xmlns:a16="http://schemas.microsoft.com/office/drawing/2014/main" id="{B2B194B9-27D4-4925-8273-489896E2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31335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Chevron 15">
            <a:extLst xmlns:a="http://schemas.openxmlformats.org/drawingml/2006/main">
              <a:ext uri="{FF2B5EF4-FFF2-40B4-BE49-F238E27FC236}">
                <a16:creationId xmlns:a16="http://schemas.microsoft.com/office/drawing/2014/main" id="{02184BA8-7C0D-40E7-B252-1D110F3D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79" y="3831335"/>
            <a:ext cx="548640" cy="292608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04FA0135-4B8C-4701-9CE7-EF0E8434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4983480"/>
            <a:ext cx="804672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この見本は架空内容です。現行サービスは支給構成・原稿のレイアウト制作です。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930BC0E-5CF7-45EB-9974-FB6B5968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6327648"/>
            <a:ext cx="11457432" cy="18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05A5B669-A679-4780-8E97-DFBD54B1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64224"/>
            <a:ext cx="11064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架空内容の自主制作見本。顧客案件の実績ではありません。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79372711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5FC2AF6-2A7D-452F-9149-7FDB63AE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421D9C9-2C63-48FE-A3A9-DE1578CB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A5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41148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課題</a:t>
            </a:r>
          </a:p>
          <a:p xmlns:a="http://schemas.openxmlformats.org/drawingml/2006/main">
            <a:pPr algn="l">
              <a:buNone/>
            </a:pPr>
            <a:r>
              <a:rPr sz="1000">
                <a:solidFill>
                  <a:srgbClr val="DCE6F0"/>
                </a:solidFill>
                <a:latin typeface="Noto Sans CJK JP"/>
                <a:ea typeface="Noto Sans CJK JP"/>
                <a:cs typeface="Noto Sans CJK JP"/>
              </a:rPr>
              <a:t>整える前に起こりやすい3つのつまずき</a:t>
            </a:r>
          </a:p>
        </p:txBody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6736E11A-C3E1-4EC7-BE35-25E2501B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17320"/>
            <a:ext cx="2926080" cy="42062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E59C7DC1-F19F-4A82-8155-B5A0074F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1600200"/>
            <a:ext cx="502920" cy="502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8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1B913F34-3D0E-4C38-B30D-2BEA7CE1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0280"/>
            <a:ext cx="24688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説明材料が複数ファイルに分かれる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66D11645-1DF1-4823-8BE8-199A75600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63240"/>
            <a:ext cx="2468880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複数の文章やメモ、既存資料が分散し、必要な説明が一か所で見えない。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BEA6FC3B-1038-4C33-A6AB-FFEC99D73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2468880" cy="5029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E3EEFA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材料を一か所に集約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2F960049-C0E5-4405-BDF9-250E07FA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1417320"/>
            <a:ext cx="2926080" cy="42062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03E2B59C-343E-472C-B588-E37602B7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59" y="1600200"/>
            <a:ext cx="502920" cy="502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9B55"/>
          </a:solidFill>
          <a:ln xmlns:a="http://schemas.openxmlformats.org/drawingml/2006/main">
            <a:solidFill>
              <a:srgbClr val="5B9B55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8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8200E43-3389-44B2-BB40-30049E3B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5968" y="2240280"/>
            <a:ext cx="24688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読み手によって説明順が変わる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B0F6DEB-3731-4274-86C9-D161117B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5968" y="3063240"/>
            <a:ext cx="2468880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担当者ごとに話す順番がぶれ、資料の流れが毎回そろわない。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53EA750F-B027-49D5-AD53-D784B1FD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5968" y="4892040"/>
            <a:ext cx="2468880" cy="5029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E3EEFA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見出しの順序を統一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FBC3E330-C170-44D7-96A7-9D62B36D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8936" y="1417320"/>
            <a:ext cx="2926080" cy="420624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Oval 14">
            <a:extLst xmlns:a="http://schemas.openxmlformats.org/drawingml/2006/main">
              <a:ext uri="{FF2B5EF4-FFF2-40B4-BE49-F238E27FC236}">
                <a16:creationId xmlns:a16="http://schemas.microsoft.com/office/drawing/2014/main" id="{DD003BDB-1DFA-40E8-A7EF-442C40B9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7" y="1600200"/>
            <a:ext cx="502920" cy="5029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D7D31"/>
          </a:solidFill>
          <a:ln xmlns:a="http://schemas.openxmlformats.org/drawingml/2006/main">
            <a:solidFill>
              <a:srgbClr val="ED7D3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8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2B2F2B05-1CB7-4B82-AAD5-5904C957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2240280"/>
            <a:ext cx="246888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次に何を確認すればよいか分かりにくい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36A442B6-B6AD-4E09-86CF-B37ACCC3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3063240"/>
            <a:ext cx="2468880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資料を読んでも、何を渡してどこを確認するかが見えにくい。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79DBB52F-68F7-4BB9-B493-3BC12818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7536" y="4892040"/>
            <a:ext cx="2468880" cy="50292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E3EEFA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200" b="0">
                <a:solidFill>
                  <a:srgbClr val="233A5A"/>
                </a:solidFill>
                <a:latin typeface="Noto Sans CJK JP"/>
                <a:ea typeface="Noto Sans CJK JP"/>
                <a:cs typeface="Noto Sans CJK JP"/>
              </a:rPr>
              <a:t>確認事項を明示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D022C798-77D2-45B0-83A2-B56D5C5F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6327648"/>
            <a:ext cx="11457432" cy="18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83A6AD59-810A-4304-9931-2C723852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64224"/>
            <a:ext cx="11064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架空内容の自主制作見本。顧客案件の実績ではありません。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55352217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DEB492E7-631A-4CDA-AC88-5A3E72D2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16589A2-598C-4042-B586-94367C6E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A5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41148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整理後の構成</a:t>
            </a:r>
          </a:p>
          <a:p xmlns:a="http://schemas.openxmlformats.org/drawingml/2006/main">
            <a:pPr algn="l">
              <a:buNone/>
            </a:pPr>
            <a:r>
              <a:rPr sz="1000">
                <a:solidFill>
                  <a:srgbClr val="DCE6F0"/>
                </a:solidFill>
                <a:latin typeface="Noto Sans CJK JP"/>
                <a:ea typeface="Noto Sans CJK JP"/>
                <a:cs typeface="Noto Sans CJK JP"/>
              </a:rPr>
              <a:t>「何をどう伝えるか」を4ブロックでそろえる</a:t>
            </a:r>
          </a:p>
        </p:txBody>
      </p:sp>
      <p:sp>
        <p:nvSpPr>
          <p:cNvPr id="4" name="Rounded Rectangle 3">
            <a:extLst xmlns:a="http://schemas.openxmlformats.org/drawingml/2006/main">
              <a:ext uri="{FF2B5EF4-FFF2-40B4-BE49-F238E27FC236}">
                <a16:creationId xmlns:a16="http://schemas.microsoft.com/office/drawing/2014/main" id="{65BEFD01-5CDC-454E-A6AF-BA6B5619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920240"/>
            <a:ext cx="228600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64E570B-3CB6-49AC-AD9A-A79994C8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148840"/>
            <a:ext cx="2011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900" b="1">
                <a:solidFill>
                  <a:srgbClr val="4C81C2"/>
                </a:solidFill>
                <a:latin typeface="Noto Sans CJK JP"/>
                <a:ea typeface="Noto Sans CJK JP"/>
                <a:cs typeface="Noto Sans CJK JP"/>
              </a:rPr>
              <a:t>課題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FEA3161-19F1-44B8-BD8E-7FDEAA91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97480"/>
            <a:ext cx="20116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今どこが分かりにくいかを先に示す</a:t>
            </a:r>
          </a:p>
        </p:txBody>
      </p:sp>
      <p:sp>
        <p:nvSpPr>
          <p:cNvPr id="7" name="Chevron 6">
            <a:extLst xmlns:a="http://schemas.openxmlformats.org/drawingml/2006/main">
              <a:ext uri="{FF2B5EF4-FFF2-40B4-BE49-F238E27FC236}">
                <a16:creationId xmlns:a16="http://schemas.microsoft.com/office/drawing/2014/main" id="{BCD22081-64FC-4C80-A3CC-44CEA410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697480"/>
            <a:ext cx="347472" cy="50292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1C2"/>
          </a:solidFill>
          <a:ln xmlns:a="http://schemas.openxmlformats.org/drawingml/2006/main">
            <a:solidFill>
              <a:srgbClr val="4C81C2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2A9EDC08-5FA5-44D1-B813-0EEBD686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1920240"/>
            <a:ext cx="228600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5B9B55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BCFAA18-1C8B-4ED0-AA29-76B21820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0" y="2148840"/>
            <a:ext cx="2011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900" b="1">
                <a:solidFill>
                  <a:srgbClr val="5B9B55"/>
                </a:solidFill>
                <a:latin typeface="Noto Sans CJK JP"/>
                <a:ea typeface="Noto Sans CJK JP"/>
                <a:cs typeface="Noto Sans CJK JP"/>
              </a:rPr>
              <a:t>提供内容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39BA32E-5EEE-49BC-8C6A-AD903135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0" y="2697480"/>
            <a:ext cx="20116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整理する内容を短く示す</a:t>
            </a:r>
          </a:p>
        </p:txBody>
      </p:sp>
      <p:sp>
        <p:nvSpPr>
          <p:cNvPr id="11" name="Chevron 10">
            <a:extLst xmlns:a="http://schemas.openxmlformats.org/drawingml/2006/main">
              <a:ext uri="{FF2B5EF4-FFF2-40B4-BE49-F238E27FC236}">
                <a16:creationId xmlns:a16="http://schemas.microsoft.com/office/drawing/2014/main" id="{8D6C9863-96AF-407C-A594-276E1C83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697480"/>
            <a:ext cx="347472" cy="50292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5B9B55"/>
          </a:solidFill>
          <a:ln xmlns:a="http://schemas.openxmlformats.org/drawingml/2006/main">
            <a:solidFill>
              <a:srgbClr val="5B9B55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692202B5-62C5-4973-9CB8-1580CEEB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20240"/>
            <a:ext cx="228600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3EEFA"/>
          </a:solidFill>
          <a:ln xmlns:a="http://schemas.openxmlformats.org/drawingml/2006/main">
            <a:solidFill>
              <a:srgbClr val="ED7D3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125F991E-AB48-4976-834B-E4D03708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148840"/>
            <a:ext cx="2011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900" b="1">
                <a:solidFill>
                  <a:srgbClr val="ED7D31"/>
                </a:solidFill>
                <a:latin typeface="Noto Sans CJK JP"/>
                <a:ea typeface="Noto Sans CJK JP"/>
                <a:cs typeface="Noto Sans CJK JP"/>
              </a:rPr>
              <a:t>利用の流れ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9802DA8E-2A27-446C-B769-924A63BDA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697480"/>
            <a:ext cx="20116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確認の順番を段階で示す</a:t>
            </a:r>
          </a:p>
        </p:txBody>
      </p:sp>
      <p:sp>
        <p:nvSpPr>
          <p:cNvPr id="15" name="Chevron 14">
            <a:extLst xmlns:a="http://schemas.openxmlformats.org/drawingml/2006/main">
              <a:ext uri="{FF2B5EF4-FFF2-40B4-BE49-F238E27FC236}">
                <a16:creationId xmlns:a16="http://schemas.microsoft.com/office/drawing/2014/main" id="{C767746E-03CF-429F-B627-6B1E958F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2697480"/>
            <a:ext cx="347472" cy="50292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ED7D31"/>
          </a:solidFill>
          <a:ln xmlns:a="http://schemas.openxmlformats.org/drawingml/2006/main">
            <a:solidFill>
              <a:srgbClr val="ED7D31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Rounded Rectangle 15">
            <a:extLst xmlns:a="http://schemas.openxmlformats.org/drawingml/2006/main">
              <a:ext uri="{FF2B5EF4-FFF2-40B4-BE49-F238E27FC236}">
                <a16:creationId xmlns:a16="http://schemas.microsoft.com/office/drawing/2014/main" id="{52DCA248-7E02-407F-9B50-E5BA856A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1920240"/>
            <a:ext cx="2286000" cy="20116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5F8FC"/>
          </a:solidFill>
          <a:ln xmlns:a="http://schemas.openxmlformats.org/drawingml/2006/main">
            <a:solidFill>
              <a:srgbClr val="7030A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85EB98C6-15DB-4BD9-A310-251B06CE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148840"/>
            <a:ext cx="201168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900" b="1">
                <a:solidFill>
                  <a:srgbClr val="7030A0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16920E5E-4603-4E6B-AB30-C333BF4E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697480"/>
            <a:ext cx="201168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次に見る項目を示す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E2F7CC11-AAE2-4B13-95D3-5B003F14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526280"/>
            <a:ext cx="9784080" cy="731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5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支給構成・原稿に沿って配置し、読み手が「課題 → 内容 → 確認順 → 次の行動」を追える見本</a:t>
            </a:r>
          </a:p>
        </p:txBody>
      </p:sp>
      <p:sp>
        <p:nvSpPr>
          <p:cNvPr id="20" name="Rounded Rectangle 19">
            <a:extLst xmlns:a="http://schemas.openxmlformats.org/drawingml/2006/main">
              <a:ext uri="{FF2B5EF4-FFF2-40B4-BE49-F238E27FC236}">
                <a16:creationId xmlns:a16="http://schemas.microsoft.com/office/drawing/2014/main" id="{1132902B-43CA-4689-9242-BEFFA1AC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257800"/>
            <a:ext cx="2377440" cy="4114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00" b="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整理対象を先に示す</a:t>
            </a:r>
          </a:p>
        </p:txBody>
      </p:sp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8D23FBBD-AB22-4D7A-995E-D09D2E80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60" y="5257800"/>
            <a:ext cx="2377440" cy="4114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00" b="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渡す資料を明確化</a:t>
            </a:r>
          </a:p>
        </p:txBody>
      </p:sp>
      <p:sp>
        <p:nvSpPr>
          <p:cNvPr id="22" name="Rounded Rectangle 21">
            <a:extLst xmlns:a="http://schemas.openxmlformats.org/drawingml/2006/main">
              <a:ext uri="{FF2B5EF4-FFF2-40B4-BE49-F238E27FC236}">
                <a16:creationId xmlns:a16="http://schemas.microsoft.com/office/drawing/2014/main" id="{C737D25F-0803-4048-9D43-A117A4E57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5257800"/>
            <a:ext cx="2377440" cy="4114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00" b="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確認順を固定</a:t>
            </a:r>
          </a:p>
        </p:txBody>
      </p:sp>
      <p:sp>
        <p:nvSpPr>
          <p:cNvPr id="23" name="Rounded Rectangle 22">
            <a:extLst xmlns:a="http://schemas.openxmlformats.org/drawingml/2006/main">
              <a:ext uri="{FF2B5EF4-FFF2-40B4-BE49-F238E27FC236}">
                <a16:creationId xmlns:a16="http://schemas.microsoft.com/office/drawing/2014/main" id="{9484D30D-8FC0-4EA8-96A0-981290632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1160" y="5257800"/>
            <a:ext cx="2377440" cy="41148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solidFill>
              <a:srgbClr val="E6E9EE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100" b="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次に見る項目を明示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72A9CDA6-9D47-43DA-B141-2BBCC165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6327648"/>
            <a:ext cx="11457432" cy="18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B5B7FF3F-B305-44D1-8EC0-0FB3EE87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64224"/>
            <a:ext cx="11064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架空内容の自主制作見本。顧客案件の実績ではありません。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79288478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3139732-9572-4F17-8A34-61090CE4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A5B2572-8199-4218-9E48-F5522B9B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A5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41148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読み手の疑問と資料の答え</a:t>
            </a:r>
          </a:p>
          <a:p xmlns:a="http://schemas.openxmlformats.org/drawingml/2006/main">
            <a:pPr algn="l">
              <a:buNone/>
            </a:pPr>
            <a:r>
              <a:rPr sz="1000">
                <a:solidFill>
                  <a:srgbClr val="DCE6F0"/>
                </a:solidFill>
                <a:latin typeface="Noto Sans CJK JP"/>
                <a:ea typeface="Noto Sans CJK JP"/>
                <a:cs typeface="Noto Sans CJK JP"/>
              </a:rPr>
              <a:t>疑問に対して、資料のどこで答えるかを整理</a:t>
            </a:r>
          </a:p>
        </p:txBody>
      </p:sp>
      <p:graphicFrame>
        <p:nvGraphicFramePr>
          <p:cNvPr id="11" name="Table 3"/>
          <p:cNvGraphicFramePr/>
          <p:nvPr/>
        </p:nvGraphicFramePr>
        <p:xfrm>
          <a:off xmlns:a="http://schemas.openxmlformats.org/drawingml/2006/main" x="822960" y="1463040"/>
          <a:ext xmlns:a="http://schemas.openxmlformats.org/drawingml/2006/main" cx="10561320" cy="425196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6720840"/>
              </a:tblGrid>
              <a:tr h="10629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読み手の疑問</a:t>
                      </a:r>
                    </a:p>
                  </a:txBody>
                  <a:tcPr marL="91440" marR="91440" marT="45720" marB="45720">
                    <a:solidFill>
                      <a:srgbClr val="233A5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資料で答える内容</a:t>
                      </a:r>
                    </a:p>
                  </a:txBody>
                  <a:tcPr marL="91440" marR="91440" marT="45720" marB="45720">
                    <a:solidFill>
                      <a:srgbClr val="233A5A"/>
                    </a:solidFill>
                  </a:tcPr>
                </a:tc>
              </a:tr>
              <a:tr h="1062990"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何を整理するのか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既存資料のうち、どの説明を一つの流れへまとめるのかを示す。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1062990"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何を渡せばよいか</a:t>
                      </a:r>
                    </a:p>
                  </a:txBody>
                  <a:tcPr marL="91440" marR="91440" marT="45720" marB="45720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支給原稿・既存資料のうち、制作に使う対象を示す。</a:t>
                      </a:r>
                    </a:p>
                  </a:txBody>
                  <a:tcPr marL="91440" marR="91440" marT="45720" marB="45720" anchor="ctr">
                    <a:solidFill>
                      <a:srgbClr val="F5F8FC"/>
                    </a:solidFill>
                  </a:tcPr>
                </a:tc>
              </a:tr>
              <a:tr h="1062990"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どの順番で確認するのか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76200"/>
                    <a:lstStyle/>
                    <a:p>
                      <a:pPr algn="l">
                        <a:buNone/>
                      </a:pPr>
                      <a:r>
                        <a:rPr sz="1400">
                          <a:solidFill>
                            <a:srgbClr val="2D343C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原稿確認 → 構成確認 → 資料制作 → 内容確認 の順で進める。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2E5086D4-7A4C-4830-A14F-EDD815283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806440"/>
            <a:ext cx="10424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※ 読み手の疑問と、資料で答える内容を対応づけています。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3E7CEA34-38CD-473C-8502-8545EB3B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6327648"/>
            <a:ext cx="11457432" cy="18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58DCE76-F5FE-4117-BB14-70F0DFD9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64224"/>
            <a:ext cx="11064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架空内容の自主制作見本。顧客案件の実績ではありません。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42434902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54A3A-39A2-41C3-BF2C-E8003C6B7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02F9C36-50E3-489C-885E-2C5540E4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77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3A5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411480" anchor="ctr"/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400" b="1">
                <a:solidFill>
                  <a:srgbClr val="FFFFFF"/>
                </a:solidFill>
                <a:latin typeface="Noto Sans CJK JP"/>
                <a:ea typeface="Noto Sans CJK JP"/>
                <a:cs typeface="Noto Sans CJK JP"/>
              </a:rPr>
              <a:t>進め方</a:t>
            </a:r>
          </a:p>
          <a:p xmlns:a="http://schemas.openxmlformats.org/drawingml/2006/main">
            <a:pPr algn="l">
              <a:buNone/>
            </a:pPr>
            <a:r>
              <a:rPr sz="1000">
                <a:solidFill>
                  <a:srgbClr val="DCE6F0"/>
                </a:solidFill>
                <a:latin typeface="Noto Sans CJK JP"/>
                <a:ea typeface="Noto Sans CJK JP"/>
                <a:cs typeface="Noto Sans CJK JP"/>
              </a:rPr>
              <a:t>原稿確認から内容確認まで、4段階で進行</a:t>
            </a:r>
          </a:p>
        </p:txBody>
      </p:sp>
      <p:sp>
        <p:nvSpPr>
          <p:cNvPr id="4" name="Chevron 3">
            <a:extLst xmlns:a="http://schemas.openxmlformats.org/drawingml/2006/main">
              <a:ext uri="{FF2B5EF4-FFF2-40B4-BE49-F238E27FC236}">
                <a16:creationId xmlns:a16="http://schemas.microsoft.com/office/drawing/2014/main" id="{C70434C1-5C63-41DC-AF50-B296763B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838325"/>
            <a:ext cx="2057400" cy="104775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4C88C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4A6A3CD-4518-4243-8A52-5A577C67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148840"/>
            <a:ext cx="2057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1">
                <a:solidFill>
                  <a:srgbClr val="4C81C2"/>
                </a:solidFill>
                <a:latin typeface="Noto Sans CJK JP"/>
                <a:ea typeface="Noto Sans CJK JP"/>
                <a:cs typeface="Noto Sans CJK JP"/>
              </a:rPr>
              <a:t>1 原稿確認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D3FBEE3-65A1-4D63-B94B-42635252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743200"/>
            <a:ext cx="20574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支給原稿・資料を確認。
整理対象を明確にする。</a:t>
            </a:r>
          </a:p>
        </p:txBody>
      </p:sp>
      <p:sp>
        <p:nvSpPr>
          <p:cNvPr id="7" name="Chevron 6">
            <a:extLst xmlns:a="http://schemas.openxmlformats.org/drawingml/2006/main">
              <a:ext uri="{FF2B5EF4-FFF2-40B4-BE49-F238E27FC236}">
                <a16:creationId xmlns:a16="http://schemas.microsoft.com/office/drawing/2014/main" id="{F3EFDCD7-811F-4082-9650-C033BBA8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1838325"/>
            <a:ext cx="2057400" cy="104775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5EA455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7D716B0-7439-47A1-987B-EE0322EF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148840"/>
            <a:ext cx="2057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1">
                <a:solidFill>
                  <a:srgbClr val="5B9B55"/>
                </a:solidFill>
                <a:latin typeface="Noto Sans CJK JP"/>
                <a:ea typeface="Noto Sans CJK JP"/>
                <a:cs typeface="Noto Sans CJK JP"/>
              </a:rPr>
              <a:t>2 構成確認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553872B-A8D4-49DA-9E5A-001D981B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743200"/>
            <a:ext cx="20574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見出しの順番を
確認する。</a:t>
            </a:r>
          </a:p>
        </p:txBody>
      </p:sp>
      <p:sp>
        <p:nvSpPr>
          <p:cNvPr id="10" name="Chevron 9">
            <a:extLst xmlns:a="http://schemas.openxmlformats.org/drawingml/2006/main">
              <a:ext uri="{FF2B5EF4-FFF2-40B4-BE49-F238E27FC236}">
                <a16:creationId xmlns:a16="http://schemas.microsoft.com/office/drawing/2014/main" id="{E6CCB62B-3B60-42EA-8944-A9B0D7C4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1838325"/>
            <a:ext cx="2057400" cy="104775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FF8425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9059426-48B1-4052-9677-0E166504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2148840"/>
            <a:ext cx="2057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1">
                <a:solidFill>
                  <a:srgbClr val="ED7D31"/>
                </a:solidFill>
                <a:latin typeface="Noto Sans CJK JP"/>
                <a:ea typeface="Noto Sans CJK JP"/>
                <a:cs typeface="Noto Sans CJK JP"/>
              </a:rPr>
              <a:t>3 資料制作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5DD1C9DF-371D-4539-B56B-32A1A0AB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792" y="2743200"/>
            <a:ext cx="20574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見出し・図表・説明順を整えて資料化する。</a:t>
            </a:r>
          </a:p>
        </p:txBody>
      </p:sp>
      <p:sp>
        <p:nvSpPr>
          <p:cNvPr id="13" name="Rounded Rectangle 12">
            <a:extLst xmlns:a="http://schemas.openxmlformats.org/drawingml/2006/main">
              <a:ext uri="{FF2B5EF4-FFF2-40B4-BE49-F238E27FC236}">
                <a16:creationId xmlns:a16="http://schemas.microsoft.com/office/drawing/2014/main" id="{BC7F880C-6C66-4517-8677-9A7D82CF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5712" y="1838325"/>
            <a:ext cx="2057400" cy="104775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434B8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E2D6FF78-861B-47B7-9CA3-C41EC0463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5711" y="2148840"/>
            <a:ext cx="2057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800" b="1">
                <a:solidFill>
                  <a:srgbClr val="7030A0"/>
                </a:solidFill>
                <a:latin typeface="Noto Sans CJK JP"/>
                <a:ea typeface="Noto Sans CJK JP"/>
                <a:cs typeface="Noto Sans CJK JP"/>
              </a:rPr>
              <a:t>4 内容確認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8C2EA83-2827-4461-AE56-667CEB99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5711" y="2743200"/>
            <a:ext cx="205740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3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仕上がりを見ながら内容の確認を行う。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4F09F737-896D-43BC-9179-4EBD409F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400">
                <a:solidFill>
                  <a:srgbClr val="2D343C"/>
                </a:solidFill>
                <a:latin typeface="Noto Sans CJK JP"/>
                <a:ea typeface="Noto Sans CJK JP"/>
                <a:cs typeface="Noto Sans CJK JP"/>
              </a:rPr>
              <a:t>架空内容の見本です。新規調査や成果保証はサービス範囲に含みません。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2DE71660-5C47-442F-8DEE-61D32A1C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6327648"/>
            <a:ext cx="11457432" cy="18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9E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6415F426-C111-4655-8BE2-21988856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6364224"/>
            <a:ext cx="11064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900">
                <a:solidFill>
                  <a:srgbClr val="5A626A"/>
                </a:solidFill>
                <a:latin typeface="Noto Sans CJK JP"/>
                <a:ea typeface="Noto Sans CJK JP"/>
                <a:cs typeface="Noto Sans CJK JP"/>
              </a:rPr>
              <a:t>架空内容の自主制作見本。顧客案件の実績ではありません。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60401877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2026-09-28T23:04:37.4010000Z</dcterms:created>
  <dcterms:modified xsi:type="dcterms:W3CDTF">2026-09-28T23:04:37.4010000Z</dcterms:modified>
</coreProperties>
</file>